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7"/>
  </p:notesMasterIdLst>
  <p:sldIdLst>
    <p:sldId id="271" r:id="rId3"/>
    <p:sldId id="304" r:id="rId4"/>
    <p:sldId id="272" r:id="rId5"/>
    <p:sldId id="305" r:id="rId6"/>
    <p:sldId id="323" r:id="rId7"/>
    <p:sldId id="280" r:id="rId8"/>
    <p:sldId id="307" r:id="rId9"/>
    <p:sldId id="274" r:id="rId10"/>
    <p:sldId id="275" r:id="rId11"/>
    <p:sldId id="287" r:id="rId12"/>
    <p:sldId id="283" r:id="rId13"/>
    <p:sldId id="308" r:id="rId14"/>
    <p:sldId id="277" r:id="rId15"/>
    <p:sldId id="278" r:id="rId16"/>
    <p:sldId id="284" r:id="rId17"/>
    <p:sldId id="290" r:id="rId18"/>
    <p:sldId id="292" r:id="rId19"/>
    <p:sldId id="289" r:id="rId20"/>
    <p:sldId id="312" r:id="rId21"/>
    <p:sldId id="291" r:id="rId22"/>
    <p:sldId id="293" r:id="rId23"/>
    <p:sldId id="294" r:id="rId24"/>
    <p:sldId id="295" r:id="rId25"/>
    <p:sldId id="297" r:id="rId26"/>
    <p:sldId id="298" r:id="rId27"/>
    <p:sldId id="296" r:id="rId28"/>
    <p:sldId id="299" r:id="rId29"/>
    <p:sldId id="300" r:id="rId30"/>
    <p:sldId id="266" r:id="rId31"/>
    <p:sldId id="313" r:id="rId32"/>
    <p:sldId id="324" r:id="rId33"/>
    <p:sldId id="325" r:id="rId34"/>
    <p:sldId id="326" r:id="rId35"/>
    <p:sldId id="327" r:id="rId36"/>
    <p:sldId id="328" r:id="rId37"/>
    <p:sldId id="329" r:id="rId38"/>
    <p:sldId id="321" r:id="rId39"/>
    <p:sldId id="315" r:id="rId40"/>
    <p:sldId id="316" r:id="rId41"/>
    <p:sldId id="318" r:id="rId42"/>
    <p:sldId id="310" r:id="rId43"/>
    <p:sldId id="317" r:id="rId44"/>
    <p:sldId id="320" r:id="rId45"/>
    <p:sldId id="330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E01"/>
    <a:srgbClr val="CE9985"/>
    <a:srgbClr val="6EBA5F"/>
    <a:srgbClr val="DD9F96"/>
    <a:srgbClr val="3C7170"/>
    <a:srgbClr val="5CA8A7"/>
    <a:srgbClr val="9CC5B9"/>
    <a:srgbClr val="DAA0B1"/>
    <a:srgbClr val="FFA085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15"/>
    <p:restoredTop sz="95833"/>
  </p:normalViewPr>
  <p:slideViewPr>
    <p:cSldViewPr snapToGrid="0" snapToObjects="1">
      <p:cViewPr varScale="1">
        <p:scale>
          <a:sx n="72" d="100"/>
          <a:sy n="72" d="100"/>
        </p:scale>
        <p:origin x="7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A923B-FD62-F443-BD5D-722AF4C98EE7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0868-203D-D642-9C14-B7F4E4B61A9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9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ea typeface="Geneva" charset="-94"/>
            </a:endParaRPr>
          </a:p>
        </p:txBody>
      </p:sp>
      <p:sp>
        <p:nvSpPr>
          <p:cNvPr id="542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9pPr>
          </a:lstStyle>
          <a:p>
            <a:pPr eaLnBrk="1" hangingPunct="1"/>
            <a:fld id="{9C005C58-CABE-7345-AEA0-84E371128FE1}" type="slidenum">
              <a:rPr lang="tr-TR" altLang="tr-TR">
                <a:latin typeface="Calibri" charset="-94"/>
              </a:rPr>
              <a:pPr eaLnBrk="1" hangingPunct="1"/>
              <a:t>16</a:t>
            </a:fld>
            <a:endParaRPr lang="tr-TR" altLang="tr-TR">
              <a:latin typeface="Calibr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519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ea typeface="Geneva" charset="-94"/>
            </a:endParaRPr>
          </a:p>
        </p:txBody>
      </p:sp>
      <p:sp>
        <p:nvSpPr>
          <p:cNvPr id="583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9pPr>
          </a:lstStyle>
          <a:p>
            <a:pPr eaLnBrk="1" hangingPunct="1"/>
            <a:fld id="{DC8AA694-27EB-E147-87F3-4D9BE96C622A}" type="slidenum">
              <a:rPr lang="tr-TR" altLang="tr-TR">
                <a:latin typeface="Calibri" charset="-94"/>
              </a:rPr>
              <a:pPr eaLnBrk="1" hangingPunct="1"/>
              <a:t>24</a:t>
            </a:fld>
            <a:endParaRPr lang="tr-TR" altLang="tr-TR">
              <a:latin typeface="Calibr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073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6D-4BBB-4E29-80CF-57A3010BE32E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89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6D-4BBB-4E29-80CF-57A3010BE32E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2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9027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7373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8DE67F0-F8B5-4E23-A5E1-16AC9F12D8AF}" type="slidenum">
              <a:rPr lang="tr-T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tr-T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2D6-6C9E-F740-84B8-937E85A268FB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84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A7A4-FB6F-334E-91A8-8C1A7183F2E7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88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04A2-D5B5-1E48-9B54-F158492FCFB0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84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F284E-35E6-D14F-A442-C37E0017AE0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1557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10 Dikdörtgen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27 Veri Yer Tutucusu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F1D3BB-0746-469C-B730-89A5E6CAAFD5}" type="datetimeFigureOut">
              <a:rPr lang="tr-TR"/>
              <a:pPr>
                <a:defRPr/>
              </a:pPr>
              <a:t>25.10.2019</a:t>
            </a:fld>
            <a:endParaRPr lang="tr-TR"/>
          </a:p>
        </p:txBody>
      </p:sp>
      <p:sp>
        <p:nvSpPr>
          <p:cNvPr id="10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EEECE1"/>
              </a:solidFill>
            </a:endParaRPr>
          </a:p>
        </p:txBody>
      </p:sp>
      <p:sp>
        <p:nvSpPr>
          <p:cNvPr id="11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517913-51C5-4316-8CAC-FC643B74EBFD}" type="slidenum">
              <a:rPr lang="tr-TR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15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7939-4E26-40FB-A8DF-21B26FF9AB94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6D03-B5BD-490A-8FD1-D13E49D437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81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10 Dikdörtgen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93BF-18B3-4648-BF46-29D03AAD59FD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51B4E1-FCEE-443E-8D74-8464EA2BE4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9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19F37-05B4-4455-86B4-7A718DA8F929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91B1C9-9ABD-47C4-8B3A-EC4C755F14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97F7-FC85-48CC-9B65-469D665F703D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8C47-8E6D-4C25-A616-437A75224C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463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0517-789E-42E2-BDB1-AC434A7EA4E5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AAD46B-E6B0-443B-AFAC-9BF0CC02B98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EFD4-BE24-4476-8225-93AB2381ABB9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F28F-18EE-4FAC-89EA-FB312A0E2E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78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A8CC-2D47-6945-BE7D-BBFBC03DCA3B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575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10 Dikdörtgen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11 Dikdörtgen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14 Dikdörtgen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11 Veri Yer Tutucusu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79ABF3-43C8-4CA3-9E22-26F6789C7C9F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0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3BED070-6CF4-4C95-A94A-739D502592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2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C2F2-F98E-4CC7-B326-6DA9A874C2C5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EC67-3FFC-411F-98AA-6C840FF683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40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10 Dikdörtgen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E0F83-0C22-4834-8A4B-48E1F0D4FA95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B82E-361F-453B-84F6-745570CF8D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7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35FA-9DED-4009-870B-718D79AC6E34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CC65-F6CC-4160-A710-082577F245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57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817033" y="1600201"/>
            <a:ext cx="53340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354233" y="1600200"/>
            <a:ext cx="53340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354233" y="3938589"/>
            <a:ext cx="53340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29AC-C7C4-4867-9BB8-BCD87A3A51EA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0948-B5BE-4DC4-AE98-E6F9EF410E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694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812801" y="228601"/>
            <a:ext cx="10875433" cy="58975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FBE-B3ED-4DC7-B3B2-0F8FC9C685D9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7AF1C-8C2F-4B70-B224-424B6734DB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335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2FFD-374D-4548-8163-40F123BE921C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8BF08-7F53-4B9D-9167-2EA9D74C22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40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817033" y="1600201"/>
            <a:ext cx="53340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54233" y="1600201"/>
            <a:ext cx="53340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0BDD-BEED-4AEB-B64B-51412C8E417F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C168-BF75-4176-A598-8D6EB118D3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53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DE88-56D0-CC46-862F-30E7B73AADD0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53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4452-087B-8449-B078-5E123E429817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7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78D-D20B-5D45-9845-458D4B465B31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71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A4A-D37F-834B-BA95-2D704F88217B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68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86F8-82B2-2C43-9C58-60A1FDC87506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2315-8151-3E43-8627-9F5F6B8D28AF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87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C3E3-EFA7-234D-801D-9ED59BE66E10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65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CAC3-219A-7246-8D81-2C453A97D67F}" type="datetime1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CECC-29DD-AB45-B11D-7CEB4915B0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9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6823F7-9551-4D33-B3FC-B9BB64E86486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25.10.2019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4CB5EAC-24DC-4B92-942C-1980A26FE4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55.tinypic.com/2ltlcb4.jpg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1trk.net/uploads/145378795868266.jpg" TargetMode="External"/><Relationship Id="rId2" Type="http://schemas.openxmlformats.org/officeDocument/2006/relationships/hyperlink" Target="http://www.google.com.tr/url?sa=i&amp;rct=j&amp;q=&amp;esrc=s&amp;source=images&amp;cd=&amp;cad=rja&amp;uact=8&amp;ved=0ahUKEwiImoPnn4DTAhVLwBQKHbevDLEQjRwIBw&amp;url=http://efsane1turk.net/index.php?page=Thread&amp;threadID=58226&amp;bvm=bv.151325232,d.d24&amp;psig=AFQjCNFwzAlNmK5ii70AP7Uq0tRvZuZglQ&amp;ust=14910326979996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82880" y="4965538"/>
            <a:ext cx="9106793" cy="107482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sz="4000" dirty="0" smtClean="0">
                <a:latin typeface="Comic Sans MS" pitchFamily="66" charset="0"/>
              </a:rPr>
              <a:t>ÇOCUKLUK ÇAĞI DİYABETİ </a:t>
            </a:r>
            <a:br>
              <a:rPr lang="tr-TR" sz="4000" dirty="0" smtClean="0">
                <a:latin typeface="Comic Sans MS" pitchFamily="66" charset="0"/>
              </a:rPr>
            </a:br>
            <a:r>
              <a:rPr lang="tr-TR" sz="4000" dirty="0" smtClean="0">
                <a:latin typeface="Comic Sans MS" pitchFamily="66" charset="0"/>
              </a:rPr>
              <a:t/>
            </a:r>
            <a:br>
              <a:rPr lang="tr-TR" sz="4000" dirty="0" smtClean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>ÖĞRETMEN SUNUMU</a:t>
            </a:r>
            <a:endParaRPr lang="tr-TR" sz="3600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pc\Desktop\NURDAN-UPEK-2014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848" y="1552024"/>
            <a:ext cx="3022455" cy="24288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660" y="1552024"/>
            <a:ext cx="36625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76" y="216866"/>
            <a:ext cx="3838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36" y="216866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4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98069" y="282456"/>
            <a:ext cx="6524626" cy="685800"/>
          </a:xfrm>
        </p:spPr>
        <p:txBody>
          <a:bodyPr>
            <a:normAutofit fontScale="90000"/>
          </a:bodyPr>
          <a:lstStyle/>
          <a:p>
            <a:r>
              <a:rPr lang="tr-TR" altLang="tr-TR" dirty="0" smtClean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altLang="tr-TR" dirty="0">
                <a:latin typeface="Comic Sans MS" charset="-94"/>
                <a:ea typeface="Comic Sans MS" charset="-94"/>
                <a:cs typeface="Comic Sans MS" charset="-94"/>
              </a:rPr>
              <a:t>DİYABET</a:t>
            </a:r>
          </a:p>
        </p:txBody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316664" y="1823384"/>
            <a:ext cx="3390900" cy="3381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Lucida Grande" charset="-94"/>
              <a:buNone/>
            </a:pPr>
            <a:r>
              <a:rPr lang="tr-TR" alt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İnsülin eksikliğinde hücre</a:t>
            </a:r>
            <a:endParaRPr lang="tr-TR" alt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tr-TR" sz="2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179204" name="Freeform 1028"/>
          <p:cNvSpPr>
            <a:spLocks/>
          </p:cNvSpPr>
          <p:nvPr/>
        </p:nvSpPr>
        <p:spPr bwMode="auto">
          <a:xfrm>
            <a:off x="1992314" y="2573338"/>
            <a:ext cx="1082675" cy="3598862"/>
          </a:xfrm>
          <a:custGeom>
            <a:avLst/>
            <a:gdLst>
              <a:gd name="T0" fmla="*/ 681 w 682"/>
              <a:gd name="T1" fmla="*/ 2181 h 2267"/>
              <a:gd name="T2" fmla="*/ 545 w 682"/>
              <a:gd name="T3" fmla="*/ 2181 h 2267"/>
              <a:gd name="T4" fmla="*/ 318 w 682"/>
              <a:gd name="T5" fmla="*/ 2181 h 2267"/>
              <a:gd name="T6" fmla="*/ 135 w 682"/>
              <a:gd name="T7" fmla="*/ 2163 h 2267"/>
              <a:gd name="T8" fmla="*/ 0 w 682"/>
              <a:gd name="T9" fmla="*/ 2181 h 2267"/>
              <a:gd name="T10" fmla="*/ 0 w 682"/>
              <a:gd name="T11" fmla="*/ 49 h 2267"/>
              <a:gd name="T12" fmla="*/ 135 w 682"/>
              <a:gd name="T13" fmla="*/ 38 h 2267"/>
              <a:gd name="T14" fmla="*/ 273 w 682"/>
              <a:gd name="T15" fmla="*/ 49 h 2267"/>
              <a:gd name="T16" fmla="*/ 454 w 682"/>
              <a:gd name="T17" fmla="*/ 49 h 2267"/>
              <a:gd name="T18" fmla="*/ 682 w 682"/>
              <a:gd name="T19" fmla="*/ 48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2" h="2267">
                <a:moveTo>
                  <a:pt x="681" y="2181"/>
                </a:moveTo>
                <a:cubicBezTo>
                  <a:pt x="681" y="2181"/>
                  <a:pt x="616" y="2135"/>
                  <a:pt x="545" y="2181"/>
                </a:cubicBezTo>
                <a:cubicBezTo>
                  <a:pt x="545" y="2181"/>
                  <a:pt x="409" y="2267"/>
                  <a:pt x="318" y="2181"/>
                </a:cubicBezTo>
                <a:cubicBezTo>
                  <a:pt x="250" y="2178"/>
                  <a:pt x="220" y="2125"/>
                  <a:pt x="135" y="2163"/>
                </a:cubicBezTo>
                <a:cubicBezTo>
                  <a:pt x="50" y="2229"/>
                  <a:pt x="0" y="2181"/>
                  <a:pt x="0" y="2181"/>
                </a:cubicBezTo>
                <a:lnTo>
                  <a:pt x="0" y="49"/>
                </a:lnTo>
                <a:cubicBezTo>
                  <a:pt x="0" y="49"/>
                  <a:pt x="69" y="0"/>
                  <a:pt x="135" y="38"/>
                </a:cubicBezTo>
                <a:cubicBezTo>
                  <a:pt x="210" y="114"/>
                  <a:pt x="273" y="49"/>
                  <a:pt x="273" y="49"/>
                </a:cubicBezTo>
                <a:cubicBezTo>
                  <a:pt x="326" y="51"/>
                  <a:pt x="352" y="10"/>
                  <a:pt x="454" y="49"/>
                </a:cubicBezTo>
                <a:cubicBezTo>
                  <a:pt x="560" y="95"/>
                  <a:pt x="682" y="48"/>
                  <a:pt x="682" y="48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05" name="Rectangle 1029" descr="Geniş yukarı köşegen"/>
          <p:cNvSpPr>
            <a:spLocks noChangeArrowheads="1"/>
          </p:cNvSpPr>
          <p:nvPr/>
        </p:nvSpPr>
        <p:spPr bwMode="auto">
          <a:xfrm>
            <a:off x="2857501" y="4808538"/>
            <a:ext cx="188913" cy="1212850"/>
          </a:xfrm>
          <a:prstGeom prst="rect">
            <a:avLst/>
          </a:prstGeom>
          <a:pattFill prst="wdUpDiag">
            <a:fgClr>
              <a:srgbClr val="A50021"/>
            </a:fgClr>
            <a:bgClr>
              <a:srgbClr val="FFDDFF"/>
            </a:bgClr>
          </a:patt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06" name="Freeform 1030" descr="Geniş yukarı köşegen"/>
          <p:cNvSpPr>
            <a:spLocks/>
          </p:cNvSpPr>
          <p:nvPr/>
        </p:nvSpPr>
        <p:spPr bwMode="auto">
          <a:xfrm>
            <a:off x="2871788" y="2649538"/>
            <a:ext cx="863600" cy="1657350"/>
          </a:xfrm>
          <a:custGeom>
            <a:avLst/>
            <a:gdLst>
              <a:gd name="T0" fmla="*/ 0 w 544"/>
              <a:gd name="T1" fmla="*/ 1 h 1044"/>
              <a:gd name="T2" fmla="*/ 0 w 544"/>
              <a:gd name="T3" fmla="*/ 772 h 1044"/>
              <a:gd name="T4" fmla="*/ 454 w 544"/>
              <a:gd name="T5" fmla="*/ 1044 h 1044"/>
              <a:gd name="T6" fmla="*/ 544 w 544"/>
              <a:gd name="T7" fmla="*/ 953 h 1044"/>
              <a:gd name="T8" fmla="*/ 120 w 544"/>
              <a:gd name="T9" fmla="*/ 689 h 1044"/>
              <a:gd name="T10" fmla="*/ 120 w 544"/>
              <a:gd name="T11" fmla="*/ 0 h 1044"/>
              <a:gd name="T12" fmla="*/ 0 w 544"/>
              <a:gd name="T13" fmla="*/ 1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1044">
                <a:moveTo>
                  <a:pt x="0" y="1"/>
                </a:moveTo>
                <a:lnTo>
                  <a:pt x="0" y="772"/>
                </a:lnTo>
                <a:lnTo>
                  <a:pt x="454" y="1044"/>
                </a:lnTo>
                <a:lnTo>
                  <a:pt x="544" y="953"/>
                </a:lnTo>
                <a:lnTo>
                  <a:pt x="120" y="689"/>
                </a:lnTo>
                <a:lnTo>
                  <a:pt x="120" y="0"/>
                </a:lnTo>
                <a:lnTo>
                  <a:pt x="0" y="1"/>
                </a:lnTo>
                <a:close/>
              </a:path>
            </a:pathLst>
          </a:custGeom>
          <a:pattFill prst="wdUpDiag">
            <a:fgClr>
              <a:srgbClr val="A50021"/>
            </a:fgClr>
            <a:bgClr>
              <a:srgbClr val="FFDDFF"/>
            </a:bgClr>
          </a:pattFill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07" name="Freeform 1031"/>
          <p:cNvSpPr>
            <a:spLocks/>
          </p:cNvSpPr>
          <p:nvPr/>
        </p:nvSpPr>
        <p:spPr bwMode="auto">
          <a:xfrm>
            <a:off x="3052763" y="2603500"/>
            <a:ext cx="2760662" cy="3492500"/>
          </a:xfrm>
          <a:custGeom>
            <a:avLst/>
            <a:gdLst>
              <a:gd name="T0" fmla="*/ 13 w 1739"/>
              <a:gd name="T1" fmla="*/ 302 h 2200"/>
              <a:gd name="T2" fmla="*/ 651 w 1739"/>
              <a:gd name="T3" fmla="*/ 30 h 2200"/>
              <a:gd name="T4" fmla="*/ 1337 w 1739"/>
              <a:gd name="T5" fmla="*/ 30 h 2200"/>
              <a:gd name="T6" fmla="*/ 1680 w 1739"/>
              <a:gd name="T7" fmla="*/ 347 h 2200"/>
              <a:gd name="T8" fmla="*/ 1680 w 1739"/>
              <a:gd name="T9" fmla="*/ 1753 h 2200"/>
              <a:gd name="T10" fmla="*/ 1290 w 1739"/>
              <a:gd name="T11" fmla="*/ 2087 h 2200"/>
              <a:gd name="T12" fmla="*/ 259 w 1739"/>
              <a:gd name="T13" fmla="*/ 2116 h 2200"/>
              <a:gd name="T14" fmla="*/ 0 w 1739"/>
              <a:gd name="T15" fmla="*/ 191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9" h="2200">
                <a:moveTo>
                  <a:pt x="13" y="302"/>
                </a:moveTo>
                <a:cubicBezTo>
                  <a:pt x="13" y="302"/>
                  <a:pt x="198" y="38"/>
                  <a:pt x="651" y="30"/>
                </a:cubicBezTo>
                <a:cubicBezTo>
                  <a:pt x="984" y="0"/>
                  <a:pt x="1337" y="30"/>
                  <a:pt x="1337" y="30"/>
                </a:cubicBezTo>
                <a:cubicBezTo>
                  <a:pt x="1337" y="30"/>
                  <a:pt x="1627" y="85"/>
                  <a:pt x="1680" y="347"/>
                </a:cubicBezTo>
                <a:cubicBezTo>
                  <a:pt x="1739" y="1030"/>
                  <a:pt x="1680" y="1753"/>
                  <a:pt x="1680" y="1753"/>
                </a:cubicBezTo>
                <a:cubicBezTo>
                  <a:pt x="1615" y="2043"/>
                  <a:pt x="1527" y="2026"/>
                  <a:pt x="1290" y="2087"/>
                </a:cubicBezTo>
                <a:cubicBezTo>
                  <a:pt x="763" y="2167"/>
                  <a:pt x="678" y="2200"/>
                  <a:pt x="259" y="2116"/>
                </a:cubicBezTo>
                <a:cubicBezTo>
                  <a:pt x="14" y="1955"/>
                  <a:pt x="54" y="1953"/>
                  <a:pt x="0" y="1910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08" name="Rectangle 1032"/>
          <p:cNvSpPr>
            <a:spLocks noChangeArrowheads="1"/>
          </p:cNvSpPr>
          <p:nvPr/>
        </p:nvSpPr>
        <p:spPr bwMode="auto">
          <a:xfrm>
            <a:off x="2135188" y="2794000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09" name="Rectangle 1033"/>
          <p:cNvSpPr>
            <a:spLocks noChangeArrowheads="1"/>
          </p:cNvSpPr>
          <p:nvPr/>
        </p:nvSpPr>
        <p:spPr bwMode="auto">
          <a:xfrm>
            <a:off x="2424113" y="3082925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10" name="Rectangle 1034"/>
          <p:cNvSpPr>
            <a:spLocks noChangeArrowheads="1"/>
          </p:cNvSpPr>
          <p:nvPr/>
        </p:nvSpPr>
        <p:spPr bwMode="auto">
          <a:xfrm>
            <a:off x="2135188" y="3514725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11" name="Rectangle 1035"/>
          <p:cNvSpPr>
            <a:spLocks noChangeArrowheads="1"/>
          </p:cNvSpPr>
          <p:nvPr/>
        </p:nvSpPr>
        <p:spPr bwMode="auto">
          <a:xfrm>
            <a:off x="2208213" y="4162425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12" name="Rectangle 1036"/>
          <p:cNvSpPr>
            <a:spLocks noChangeArrowheads="1"/>
          </p:cNvSpPr>
          <p:nvPr/>
        </p:nvSpPr>
        <p:spPr bwMode="auto">
          <a:xfrm>
            <a:off x="2351088" y="4810125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13" name="Rectangle 1037"/>
          <p:cNvSpPr>
            <a:spLocks noChangeArrowheads="1"/>
          </p:cNvSpPr>
          <p:nvPr/>
        </p:nvSpPr>
        <p:spPr bwMode="auto">
          <a:xfrm>
            <a:off x="2135188" y="5243513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14" name="Rectangle 1038"/>
          <p:cNvSpPr>
            <a:spLocks noChangeArrowheads="1"/>
          </p:cNvSpPr>
          <p:nvPr/>
        </p:nvSpPr>
        <p:spPr bwMode="auto">
          <a:xfrm>
            <a:off x="2424113" y="5602288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15" name="Line 1039"/>
          <p:cNvSpPr>
            <a:spLocks noChangeShapeType="1"/>
          </p:cNvSpPr>
          <p:nvPr/>
        </p:nvSpPr>
        <p:spPr bwMode="auto">
          <a:xfrm>
            <a:off x="2640013" y="2435226"/>
            <a:ext cx="0" cy="15843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16" name="Text Box 1040"/>
          <p:cNvSpPr txBox="1">
            <a:spLocks noChangeArrowheads="1"/>
          </p:cNvSpPr>
          <p:nvPr/>
        </p:nvSpPr>
        <p:spPr bwMode="auto">
          <a:xfrm>
            <a:off x="1379363" y="1794269"/>
            <a:ext cx="2618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İnsülin varken hücre</a:t>
            </a:r>
            <a:endParaRPr lang="tr-TR" altLang="tr-TR" sz="2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179217" name="Text Box 1041"/>
          <p:cNvSpPr txBox="1">
            <a:spLocks noChangeArrowheads="1"/>
          </p:cNvSpPr>
          <p:nvPr/>
        </p:nvSpPr>
        <p:spPr bwMode="auto">
          <a:xfrm>
            <a:off x="1730376" y="6165851"/>
            <a:ext cx="164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000" b="1">
                <a:latin typeface="Tahoma" charset="0"/>
              </a:rPr>
              <a:t>Kan damarı</a:t>
            </a:r>
          </a:p>
        </p:txBody>
      </p:sp>
      <p:sp>
        <p:nvSpPr>
          <p:cNvPr id="179218" name="Text Box 1042"/>
          <p:cNvSpPr txBox="1">
            <a:spLocks noChangeArrowheads="1"/>
          </p:cNvSpPr>
          <p:nvPr/>
        </p:nvSpPr>
        <p:spPr bwMode="auto">
          <a:xfrm>
            <a:off x="3835400" y="6165851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000" b="1">
                <a:latin typeface="Tahoma" charset="0"/>
              </a:rPr>
              <a:t>Hücre</a:t>
            </a:r>
          </a:p>
        </p:txBody>
      </p:sp>
      <p:sp>
        <p:nvSpPr>
          <p:cNvPr id="179219" name="Rectangle 1043"/>
          <p:cNvSpPr>
            <a:spLocks noChangeArrowheads="1"/>
          </p:cNvSpPr>
          <p:nvPr/>
        </p:nvSpPr>
        <p:spPr bwMode="auto">
          <a:xfrm>
            <a:off x="3130551" y="4437063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20" name="Rectangle 1044"/>
          <p:cNvSpPr>
            <a:spLocks noChangeArrowheads="1"/>
          </p:cNvSpPr>
          <p:nvPr/>
        </p:nvSpPr>
        <p:spPr bwMode="auto">
          <a:xfrm>
            <a:off x="3490913" y="4840288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21" name="Text Box 1045"/>
          <p:cNvSpPr txBox="1">
            <a:spLocks noChangeArrowheads="1"/>
          </p:cNvSpPr>
          <p:nvPr/>
        </p:nvSpPr>
        <p:spPr bwMode="auto">
          <a:xfrm>
            <a:off x="3260726" y="4546600"/>
            <a:ext cx="881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1600" b="1">
                <a:latin typeface="Tahoma" charset="0"/>
              </a:rPr>
              <a:t>Glukoz</a:t>
            </a:r>
          </a:p>
        </p:txBody>
      </p:sp>
      <p:sp>
        <p:nvSpPr>
          <p:cNvPr id="179222" name="Line 1046"/>
          <p:cNvSpPr>
            <a:spLocks noChangeShapeType="1"/>
          </p:cNvSpPr>
          <p:nvPr/>
        </p:nvSpPr>
        <p:spPr bwMode="auto">
          <a:xfrm>
            <a:off x="3792539" y="5086350"/>
            <a:ext cx="503237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23" name="Line 1047"/>
          <p:cNvSpPr>
            <a:spLocks noChangeShapeType="1"/>
          </p:cNvSpPr>
          <p:nvPr/>
        </p:nvSpPr>
        <p:spPr bwMode="auto">
          <a:xfrm flipV="1">
            <a:off x="3792539" y="4797425"/>
            <a:ext cx="503237" cy="2159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24" name="Line 1048"/>
          <p:cNvSpPr>
            <a:spLocks noChangeShapeType="1"/>
          </p:cNvSpPr>
          <p:nvPr/>
        </p:nvSpPr>
        <p:spPr bwMode="auto">
          <a:xfrm>
            <a:off x="3792539" y="5186363"/>
            <a:ext cx="503237" cy="2159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25" name="Text Box 1049"/>
          <p:cNvSpPr txBox="1">
            <a:spLocks noChangeArrowheads="1"/>
          </p:cNvSpPr>
          <p:nvPr/>
        </p:nvSpPr>
        <p:spPr bwMode="auto">
          <a:xfrm>
            <a:off x="4252914" y="4552950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>
                <a:latin typeface="Tahoma" charset="0"/>
              </a:rPr>
              <a:t>Enerji</a:t>
            </a:r>
          </a:p>
        </p:txBody>
      </p:sp>
      <p:sp>
        <p:nvSpPr>
          <p:cNvPr id="179226" name="Text Box 1050"/>
          <p:cNvSpPr txBox="1">
            <a:spLocks noChangeArrowheads="1"/>
          </p:cNvSpPr>
          <p:nvPr/>
        </p:nvSpPr>
        <p:spPr bwMode="auto">
          <a:xfrm>
            <a:off x="4252913" y="4913313"/>
            <a:ext cx="153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>
                <a:latin typeface="Tahoma" charset="0"/>
              </a:rPr>
              <a:t>Karbonhidrat</a:t>
            </a:r>
          </a:p>
        </p:txBody>
      </p:sp>
      <p:sp>
        <p:nvSpPr>
          <p:cNvPr id="179227" name="Text Box 1051"/>
          <p:cNvSpPr txBox="1">
            <a:spLocks noChangeArrowheads="1"/>
          </p:cNvSpPr>
          <p:nvPr/>
        </p:nvSpPr>
        <p:spPr bwMode="auto">
          <a:xfrm>
            <a:off x="4252913" y="5272088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>
                <a:latin typeface="Tahoma" charset="0"/>
              </a:rPr>
              <a:t>Su</a:t>
            </a:r>
          </a:p>
        </p:txBody>
      </p:sp>
      <p:sp>
        <p:nvSpPr>
          <p:cNvPr id="179228" name="Oval 1052"/>
          <p:cNvSpPr>
            <a:spLocks noChangeArrowheads="1"/>
          </p:cNvSpPr>
          <p:nvPr/>
        </p:nvSpPr>
        <p:spPr bwMode="auto">
          <a:xfrm>
            <a:off x="3114675" y="5257800"/>
            <a:ext cx="179388" cy="179388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29" name="Oval 1053"/>
          <p:cNvSpPr>
            <a:spLocks noChangeArrowheads="1"/>
          </p:cNvSpPr>
          <p:nvPr/>
        </p:nvSpPr>
        <p:spPr bwMode="auto">
          <a:xfrm>
            <a:off x="3216275" y="5516564"/>
            <a:ext cx="179388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30" name="Oval 1054"/>
          <p:cNvSpPr>
            <a:spLocks noChangeArrowheads="1"/>
          </p:cNvSpPr>
          <p:nvPr/>
        </p:nvSpPr>
        <p:spPr bwMode="auto">
          <a:xfrm>
            <a:off x="3432175" y="5719764"/>
            <a:ext cx="179388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31" name="Oval 1055"/>
          <p:cNvSpPr>
            <a:spLocks noChangeArrowheads="1"/>
          </p:cNvSpPr>
          <p:nvPr/>
        </p:nvSpPr>
        <p:spPr bwMode="auto">
          <a:xfrm>
            <a:off x="3735389" y="5776914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32" name="Oval 1056"/>
          <p:cNvSpPr>
            <a:spLocks noChangeArrowheads="1"/>
          </p:cNvSpPr>
          <p:nvPr/>
        </p:nvSpPr>
        <p:spPr bwMode="auto">
          <a:xfrm>
            <a:off x="4065589" y="5776914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33" name="Oval 1057"/>
          <p:cNvSpPr>
            <a:spLocks noChangeArrowheads="1"/>
          </p:cNvSpPr>
          <p:nvPr/>
        </p:nvSpPr>
        <p:spPr bwMode="auto">
          <a:xfrm>
            <a:off x="4397375" y="5748339"/>
            <a:ext cx="179388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34" name="Oval 1058"/>
          <p:cNvSpPr>
            <a:spLocks noChangeArrowheads="1"/>
          </p:cNvSpPr>
          <p:nvPr/>
        </p:nvSpPr>
        <p:spPr bwMode="auto">
          <a:xfrm>
            <a:off x="4741864" y="5676900"/>
            <a:ext cx="179387" cy="179388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79235" name="Picture 1059" descr="anahtar-kelime-optimizasyon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26477" r="5650" b="26477"/>
          <a:stretch>
            <a:fillRect/>
          </a:stretch>
        </p:blipFill>
        <p:spPr bwMode="auto">
          <a:xfrm>
            <a:off x="2524126" y="4090988"/>
            <a:ext cx="669925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36" name="Freeform 1060"/>
          <p:cNvSpPr>
            <a:spLocks/>
          </p:cNvSpPr>
          <p:nvPr/>
        </p:nvSpPr>
        <p:spPr bwMode="auto">
          <a:xfrm>
            <a:off x="6400801" y="2573338"/>
            <a:ext cx="1082675" cy="3598862"/>
          </a:xfrm>
          <a:custGeom>
            <a:avLst/>
            <a:gdLst>
              <a:gd name="T0" fmla="*/ 681 w 682"/>
              <a:gd name="T1" fmla="*/ 2181 h 2267"/>
              <a:gd name="T2" fmla="*/ 545 w 682"/>
              <a:gd name="T3" fmla="*/ 2181 h 2267"/>
              <a:gd name="T4" fmla="*/ 318 w 682"/>
              <a:gd name="T5" fmla="*/ 2181 h 2267"/>
              <a:gd name="T6" fmla="*/ 135 w 682"/>
              <a:gd name="T7" fmla="*/ 2163 h 2267"/>
              <a:gd name="T8" fmla="*/ 0 w 682"/>
              <a:gd name="T9" fmla="*/ 2181 h 2267"/>
              <a:gd name="T10" fmla="*/ 0 w 682"/>
              <a:gd name="T11" fmla="*/ 49 h 2267"/>
              <a:gd name="T12" fmla="*/ 135 w 682"/>
              <a:gd name="T13" fmla="*/ 38 h 2267"/>
              <a:gd name="T14" fmla="*/ 273 w 682"/>
              <a:gd name="T15" fmla="*/ 49 h 2267"/>
              <a:gd name="T16" fmla="*/ 454 w 682"/>
              <a:gd name="T17" fmla="*/ 49 h 2267"/>
              <a:gd name="T18" fmla="*/ 682 w 682"/>
              <a:gd name="T19" fmla="*/ 48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2" h="2267">
                <a:moveTo>
                  <a:pt x="681" y="2181"/>
                </a:moveTo>
                <a:cubicBezTo>
                  <a:pt x="681" y="2181"/>
                  <a:pt x="616" y="2135"/>
                  <a:pt x="545" y="2181"/>
                </a:cubicBezTo>
                <a:cubicBezTo>
                  <a:pt x="545" y="2181"/>
                  <a:pt x="409" y="2267"/>
                  <a:pt x="318" y="2181"/>
                </a:cubicBezTo>
                <a:cubicBezTo>
                  <a:pt x="250" y="2178"/>
                  <a:pt x="220" y="2125"/>
                  <a:pt x="135" y="2163"/>
                </a:cubicBezTo>
                <a:cubicBezTo>
                  <a:pt x="50" y="2229"/>
                  <a:pt x="0" y="2181"/>
                  <a:pt x="0" y="2181"/>
                </a:cubicBezTo>
                <a:lnTo>
                  <a:pt x="0" y="49"/>
                </a:lnTo>
                <a:cubicBezTo>
                  <a:pt x="0" y="49"/>
                  <a:pt x="69" y="0"/>
                  <a:pt x="135" y="38"/>
                </a:cubicBezTo>
                <a:cubicBezTo>
                  <a:pt x="210" y="114"/>
                  <a:pt x="273" y="49"/>
                  <a:pt x="273" y="49"/>
                </a:cubicBezTo>
                <a:cubicBezTo>
                  <a:pt x="326" y="51"/>
                  <a:pt x="352" y="10"/>
                  <a:pt x="454" y="49"/>
                </a:cubicBezTo>
                <a:cubicBezTo>
                  <a:pt x="560" y="95"/>
                  <a:pt x="682" y="48"/>
                  <a:pt x="682" y="48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37" name="Rectangle 1061"/>
          <p:cNvSpPr>
            <a:spLocks noChangeArrowheads="1"/>
          </p:cNvSpPr>
          <p:nvPr/>
        </p:nvSpPr>
        <p:spPr bwMode="auto">
          <a:xfrm>
            <a:off x="7277101" y="2651125"/>
            <a:ext cx="187325" cy="3352800"/>
          </a:xfrm>
          <a:prstGeom prst="rect">
            <a:avLst/>
          </a:prstGeom>
          <a:solidFill>
            <a:srgbClr val="FFDDFF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38" name="Freeform 1062"/>
          <p:cNvSpPr>
            <a:spLocks/>
          </p:cNvSpPr>
          <p:nvPr/>
        </p:nvSpPr>
        <p:spPr bwMode="auto">
          <a:xfrm>
            <a:off x="7461251" y="2603500"/>
            <a:ext cx="2760663" cy="3492500"/>
          </a:xfrm>
          <a:custGeom>
            <a:avLst/>
            <a:gdLst>
              <a:gd name="T0" fmla="*/ 13 w 1739"/>
              <a:gd name="T1" fmla="*/ 302 h 2200"/>
              <a:gd name="T2" fmla="*/ 651 w 1739"/>
              <a:gd name="T3" fmla="*/ 30 h 2200"/>
              <a:gd name="T4" fmla="*/ 1337 w 1739"/>
              <a:gd name="T5" fmla="*/ 30 h 2200"/>
              <a:gd name="T6" fmla="*/ 1680 w 1739"/>
              <a:gd name="T7" fmla="*/ 347 h 2200"/>
              <a:gd name="T8" fmla="*/ 1680 w 1739"/>
              <a:gd name="T9" fmla="*/ 1753 h 2200"/>
              <a:gd name="T10" fmla="*/ 1290 w 1739"/>
              <a:gd name="T11" fmla="*/ 2087 h 2200"/>
              <a:gd name="T12" fmla="*/ 259 w 1739"/>
              <a:gd name="T13" fmla="*/ 2116 h 2200"/>
              <a:gd name="T14" fmla="*/ 0 w 1739"/>
              <a:gd name="T15" fmla="*/ 191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9" h="2200">
                <a:moveTo>
                  <a:pt x="13" y="302"/>
                </a:moveTo>
                <a:cubicBezTo>
                  <a:pt x="13" y="302"/>
                  <a:pt x="198" y="38"/>
                  <a:pt x="651" y="30"/>
                </a:cubicBezTo>
                <a:cubicBezTo>
                  <a:pt x="984" y="0"/>
                  <a:pt x="1337" y="30"/>
                  <a:pt x="1337" y="30"/>
                </a:cubicBezTo>
                <a:cubicBezTo>
                  <a:pt x="1337" y="30"/>
                  <a:pt x="1627" y="85"/>
                  <a:pt x="1680" y="347"/>
                </a:cubicBezTo>
                <a:cubicBezTo>
                  <a:pt x="1739" y="1030"/>
                  <a:pt x="1680" y="1753"/>
                  <a:pt x="1680" y="1753"/>
                </a:cubicBezTo>
                <a:cubicBezTo>
                  <a:pt x="1615" y="2043"/>
                  <a:pt x="1527" y="2026"/>
                  <a:pt x="1290" y="2087"/>
                </a:cubicBezTo>
                <a:cubicBezTo>
                  <a:pt x="763" y="2167"/>
                  <a:pt x="678" y="2200"/>
                  <a:pt x="259" y="2116"/>
                </a:cubicBezTo>
                <a:cubicBezTo>
                  <a:pt x="14" y="1955"/>
                  <a:pt x="54" y="1953"/>
                  <a:pt x="0" y="1910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39" name="Rectangle 1063"/>
          <p:cNvSpPr>
            <a:spLocks noChangeArrowheads="1"/>
          </p:cNvSpPr>
          <p:nvPr/>
        </p:nvSpPr>
        <p:spPr bwMode="auto">
          <a:xfrm>
            <a:off x="6543676" y="2794000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0" name="Rectangle 1064"/>
          <p:cNvSpPr>
            <a:spLocks noChangeArrowheads="1"/>
          </p:cNvSpPr>
          <p:nvPr/>
        </p:nvSpPr>
        <p:spPr bwMode="auto">
          <a:xfrm>
            <a:off x="6832601" y="3082925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1" name="Rectangle 1065"/>
          <p:cNvSpPr>
            <a:spLocks noChangeArrowheads="1"/>
          </p:cNvSpPr>
          <p:nvPr/>
        </p:nvSpPr>
        <p:spPr bwMode="auto">
          <a:xfrm>
            <a:off x="6543676" y="3514725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2" name="Rectangle 1066"/>
          <p:cNvSpPr>
            <a:spLocks noChangeArrowheads="1"/>
          </p:cNvSpPr>
          <p:nvPr/>
        </p:nvSpPr>
        <p:spPr bwMode="auto">
          <a:xfrm>
            <a:off x="6616701" y="4162425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3" name="Rectangle 1067"/>
          <p:cNvSpPr>
            <a:spLocks noChangeArrowheads="1"/>
          </p:cNvSpPr>
          <p:nvPr/>
        </p:nvSpPr>
        <p:spPr bwMode="auto">
          <a:xfrm>
            <a:off x="6959601" y="4581525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4" name="Rectangle 1068"/>
          <p:cNvSpPr>
            <a:spLocks noChangeArrowheads="1"/>
          </p:cNvSpPr>
          <p:nvPr/>
        </p:nvSpPr>
        <p:spPr bwMode="auto">
          <a:xfrm>
            <a:off x="6527801" y="4868863"/>
            <a:ext cx="214313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5" name="Rectangle 1069"/>
          <p:cNvSpPr>
            <a:spLocks noChangeArrowheads="1"/>
          </p:cNvSpPr>
          <p:nvPr/>
        </p:nvSpPr>
        <p:spPr bwMode="auto">
          <a:xfrm>
            <a:off x="6888163" y="5157788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46" name="Text Box 1070"/>
          <p:cNvSpPr txBox="1">
            <a:spLocks noChangeArrowheads="1"/>
          </p:cNvSpPr>
          <p:nvPr/>
        </p:nvSpPr>
        <p:spPr bwMode="auto">
          <a:xfrm>
            <a:off x="6138863" y="6165851"/>
            <a:ext cx="1643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000" b="1">
                <a:latin typeface="Tahoma" charset="0"/>
              </a:rPr>
              <a:t>Kan damarı</a:t>
            </a:r>
          </a:p>
        </p:txBody>
      </p:sp>
      <p:sp>
        <p:nvSpPr>
          <p:cNvPr id="179247" name="Text Box 1071"/>
          <p:cNvSpPr txBox="1">
            <a:spLocks noChangeArrowheads="1"/>
          </p:cNvSpPr>
          <p:nvPr/>
        </p:nvSpPr>
        <p:spPr bwMode="auto">
          <a:xfrm>
            <a:off x="8243888" y="6165851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000" b="1">
                <a:latin typeface="Tahoma" charset="0"/>
              </a:rPr>
              <a:t>Hücre</a:t>
            </a:r>
          </a:p>
        </p:txBody>
      </p:sp>
      <p:sp>
        <p:nvSpPr>
          <p:cNvPr id="179248" name="Line 1072"/>
          <p:cNvSpPr>
            <a:spLocks noChangeShapeType="1"/>
          </p:cNvSpPr>
          <p:nvPr/>
        </p:nvSpPr>
        <p:spPr bwMode="auto">
          <a:xfrm>
            <a:off x="8486776" y="4337050"/>
            <a:ext cx="271463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49" name="Freeform 1073"/>
          <p:cNvSpPr>
            <a:spLocks/>
          </p:cNvSpPr>
          <p:nvPr/>
        </p:nvSpPr>
        <p:spPr bwMode="auto">
          <a:xfrm>
            <a:off x="7651751" y="4379913"/>
            <a:ext cx="360363" cy="215900"/>
          </a:xfrm>
          <a:custGeom>
            <a:avLst/>
            <a:gdLst>
              <a:gd name="T0" fmla="*/ 0 w 227"/>
              <a:gd name="T1" fmla="*/ 136 h 136"/>
              <a:gd name="T2" fmla="*/ 227 w 227"/>
              <a:gd name="T3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7" h="136">
                <a:moveTo>
                  <a:pt x="0" y="136"/>
                </a:moveTo>
                <a:cubicBezTo>
                  <a:pt x="0" y="136"/>
                  <a:pt x="52" y="38"/>
                  <a:pt x="227" y="0"/>
                </a:cubicBezTo>
              </a:path>
            </a:pathLst>
          </a:custGeom>
          <a:noFill/>
          <a:ln w="38100" cap="flat" cmpd="sng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9250" name="Text Box 1074"/>
          <p:cNvSpPr txBox="1">
            <a:spLocks noChangeArrowheads="1"/>
          </p:cNvSpPr>
          <p:nvPr/>
        </p:nvSpPr>
        <p:spPr bwMode="auto">
          <a:xfrm>
            <a:off x="7939088" y="4157663"/>
            <a:ext cx="57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>
                <a:latin typeface="Tahoma" charset="0"/>
              </a:rPr>
              <a:t>Yağ</a:t>
            </a:r>
          </a:p>
        </p:txBody>
      </p:sp>
      <p:sp>
        <p:nvSpPr>
          <p:cNvPr id="179251" name="Text Box 1075"/>
          <p:cNvSpPr txBox="1">
            <a:spLocks noChangeArrowheads="1"/>
          </p:cNvSpPr>
          <p:nvPr/>
        </p:nvSpPr>
        <p:spPr bwMode="auto">
          <a:xfrm>
            <a:off x="8753476" y="4149726"/>
            <a:ext cx="1058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>
                <a:latin typeface="Tahoma" charset="0"/>
              </a:rPr>
              <a:t>Yağ a.</a:t>
            </a:r>
          </a:p>
          <a:p>
            <a:r>
              <a:rPr lang="tr-TR" altLang="tr-TR" sz="1600" b="1">
                <a:latin typeface="Tahoma" charset="0"/>
              </a:rPr>
              <a:t>Ketonlar</a:t>
            </a:r>
          </a:p>
        </p:txBody>
      </p:sp>
      <p:sp>
        <p:nvSpPr>
          <p:cNvPr id="179252" name="Oval 1076"/>
          <p:cNvSpPr>
            <a:spLocks noChangeArrowheads="1"/>
          </p:cNvSpPr>
          <p:nvPr/>
        </p:nvSpPr>
        <p:spPr bwMode="auto">
          <a:xfrm>
            <a:off x="7523164" y="5257800"/>
            <a:ext cx="179387" cy="179388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3" name="Oval 1077"/>
          <p:cNvSpPr>
            <a:spLocks noChangeArrowheads="1"/>
          </p:cNvSpPr>
          <p:nvPr/>
        </p:nvSpPr>
        <p:spPr bwMode="auto">
          <a:xfrm>
            <a:off x="7624764" y="5516564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4" name="Oval 1078"/>
          <p:cNvSpPr>
            <a:spLocks noChangeArrowheads="1"/>
          </p:cNvSpPr>
          <p:nvPr/>
        </p:nvSpPr>
        <p:spPr bwMode="auto">
          <a:xfrm>
            <a:off x="7840664" y="5719764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5" name="Oval 1079"/>
          <p:cNvSpPr>
            <a:spLocks noChangeArrowheads="1"/>
          </p:cNvSpPr>
          <p:nvPr/>
        </p:nvSpPr>
        <p:spPr bwMode="auto">
          <a:xfrm>
            <a:off x="8143875" y="5776914"/>
            <a:ext cx="179388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6" name="Oval 1080"/>
          <p:cNvSpPr>
            <a:spLocks noChangeArrowheads="1"/>
          </p:cNvSpPr>
          <p:nvPr/>
        </p:nvSpPr>
        <p:spPr bwMode="auto">
          <a:xfrm>
            <a:off x="8474075" y="5776914"/>
            <a:ext cx="179388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7" name="Oval 1081"/>
          <p:cNvSpPr>
            <a:spLocks noChangeArrowheads="1"/>
          </p:cNvSpPr>
          <p:nvPr/>
        </p:nvSpPr>
        <p:spPr bwMode="auto">
          <a:xfrm>
            <a:off x="8805864" y="5748339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8" name="Oval 1082"/>
          <p:cNvSpPr>
            <a:spLocks noChangeArrowheads="1"/>
          </p:cNvSpPr>
          <p:nvPr/>
        </p:nvSpPr>
        <p:spPr bwMode="auto">
          <a:xfrm>
            <a:off x="9150350" y="5676900"/>
            <a:ext cx="179388" cy="179388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59" name="AutoShape 1083" descr="Geniş yukarı köşegen"/>
          <p:cNvSpPr>
            <a:spLocks noChangeArrowheads="1"/>
          </p:cNvSpPr>
          <p:nvPr/>
        </p:nvSpPr>
        <p:spPr bwMode="auto">
          <a:xfrm rot="5400000">
            <a:off x="7127082" y="4098132"/>
            <a:ext cx="487362" cy="187325"/>
          </a:xfrm>
          <a:prstGeom prst="parallelogram">
            <a:avLst>
              <a:gd name="adj" fmla="val 65042"/>
            </a:avLst>
          </a:prstGeom>
          <a:pattFill prst="wdUpDiag">
            <a:fgClr>
              <a:srgbClr val="A50021"/>
            </a:fgClr>
            <a:bgClr>
              <a:srgbClr val="FFDDFF"/>
            </a:bgClr>
          </a:patt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60" name="Rectangle 1084"/>
          <p:cNvSpPr>
            <a:spLocks noChangeArrowheads="1"/>
          </p:cNvSpPr>
          <p:nvPr/>
        </p:nvSpPr>
        <p:spPr bwMode="auto">
          <a:xfrm>
            <a:off x="6888163" y="3860800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61" name="Rectangle 1085"/>
          <p:cNvSpPr>
            <a:spLocks noChangeArrowheads="1"/>
          </p:cNvSpPr>
          <p:nvPr/>
        </p:nvSpPr>
        <p:spPr bwMode="auto">
          <a:xfrm>
            <a:off x="6672263" y="5589588"/>
            <a:ext cx="214312" cy="215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62" name="Oval 1086"/>
          <p:cNvSpPr>
            <a:spLocks noChangeArrowheads="1"/>
          </p:cNvSpPr>
          <p:nvPr/>
        </p:nvSpPr>
        <p:spPr bwMode="auto">
          <a:xfrm>
            <a:off x="7523164" y="4941889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9263" name="Oval 1087"/>
          <p:cNvSpPr>
            <a:spLocks noChangeArrowheads="1"/>
          </p:cNvSpPr>
          <p:nvPr/>
        </p:nvSpPr>
        <p:spPr bwMode="auto">
          <a:xfrm>
            <a:off x="7523164" y="4652964"/>
            <a:ext cx="179387" cy="179387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79264" name="Picture 1088" descr="iy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75113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65" name="Picture 1089" descr="kotu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13" y="27368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731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Tip 1 Diyabet Belirti Ve Bulgular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3462"/>
            <a:ext cx="10515600" cy="4993501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ü"/>
            </a:pP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Sürekli </a:t>
            </a:r>
            <a:r>
              <a:rPr lang="tr-TR" sz="20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susama hissi/ağız kuruluğu</a:t>
            </a:r>
          </a:p>
          <a:p>
            <a:pPr lvl="0">
              <a:buFont typeface="Wingdings" charset="2"/>
              <a:buChar char="ü"/>
            </a:pP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Her </a:t>
            </a:r>
            <a:r>
              <a:rPr lang="tr-TR" sz="20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zamankinden çok su </a:t>
            </a: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içme</a:t>
            </a:r>
            <a:endParaRPr lang="tr-TR" sz="2000" dirty="0">
              <a:solidFill>
                <a:srgbClr val="FF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lvl="0">
              <a:buFont typeface="Wingdings" charset="2"/>
              <a:buChar char="ü"/>
            </a:pP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Sık </a:t>
            </a:r>
            <a:r>
              <a:rPr lang="tr-TR" sz="20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ve bol miktarda </a:t>
            </a: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idrar yapma</a:t>
            </a:r>
            <a:r>
              <a:rPr lang="tr-TR" sz="20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(gece </a:t>
            </a:r>
            <a:r>
              <a:rPr lang="tr-TR" sz="20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altını </a:t>
            </a:r>
            <a:r>
              <a:rPr lang="tr-TR" sz="2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ıslatma)</a:t>
            </a:r>
            <a:endParaRPr lang="tr-TR" sz="2000" dirty="0">
              <a:solidFill>
                <a:srgbClr val="FF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Çok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yemek yemeğe rağmen kilo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kaybı</a:t>
            </a:r>
          </a:p>
          <a:p>
            <a:pPr lvl="0">
              <a:buFont typeface="Wingdings" charset="2"/>
              <a:buChar char="ü"/>
            </a:pP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Hızlı ve derin solunum</a:t>
            </a: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Karın ağrısı, bulantı, kusma</a:t>
            </a:r>
          </a:p>
          <a:p>
            <a:pPr>
              <a:buFont typeface="Wingdings" charset="2"/>
              <a:buChar char="ü"/>
            </a:pP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Ağızda çürümüş elma kokusu(Aseton/keton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kokusu)</a:t>
            </a: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Pişik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yada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mantar</a:t>
            </a: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Kaşıntılı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kuru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cilt</a:t>
            </a: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Halsizlik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,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yorgunluk</a:t>
            </a:r>
          </a:p>
          <a:p>
            <a:pPr lvl="0">
              <a:buFont typeface="Wingdings" charset="2"/>
              <a:buChar char="ü"/>
            </a:pP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Huzursuzluk ve davranış değişikliği görülmektedir.</a:t>
            </a:r>
          </a:p>
          <a:p>
            <a:pPr>
              <a:buFont typeface="Wingdings" charset="2"/>
              <a:buChar char="ü"/>
            </a:pP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 lvl="0">
              <a:buFont typeface="Wingdings" charset="2"/>
              <a:buChar char="ü"/>
            </a:pP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Kaynak:39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86" y="562749"/>
            <a:ext cx="2933700" cy="27686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879921" y="5725942"/>
            <a:ext cx="8889999" cy="902041"/>
          </a:xfrm>
          <a:prstGeom prst="roundRect">
            <a:avLst/>
          </a:prstGeom>
          <a:solidFill>
            <a:srgbClr val="D093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Bu </a:t>
            </a:r>
            <a:r>
              <a:rPr lang="tr-TR" sz="280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belirtiler genelde bir </a:t>
            </a:r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aydan kısa sürede oluşur.</a:t>
            </a:r>
          </a:p>
        </p:txBody>
      </p:sp>
      <p:pic>
        <p:nvPicPr>
          <p:cNvPr id="7" name="Picture 4" descr="resim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26" y="3141663"/>
            <a:ext cx="189968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03" y="2983706"/>
            <a:ext cx="1269766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410369"/>
            <a:ext cx="10515600" cy="65643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Öğretmene Mesaj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105150" y="5172074"/>
            <a:ext cx="5981700" cy="1193800"/>
          </a:xfrm>
          <a:prstGeom prst="roundRect">
            <a:avLst/>
          </a:prstGeom>
          <a:solidFill>
            <a:srgbClr val="D77B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TANI GECİKİRSE NE 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OLUR ?</a:t>
            </a: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6" name="Aşağı Ok Belirtme Çizgisi 5"/>
          <p:cNvSpPr/>
          <p:nvPr/>
        </p:nvSpPr>
        <p:spPr>
          <a:xfrm>
            <a:off x="2032000" y="1258888"/>
            <a:ext cx="8128000" cy="2500312"/>
          </a:xfrm>
          <a:prstGeom prst="downArrowCallout">
            <a:avLst>
              <a:gd name="adj1" fmla="val 31758"/>
              <a:gd name="adj2" fmla="val 25000"/>
              <a:gd name="adj3" fmla="val 25361"/>
              <a:gd name="adj4" fmla="val 64977"/>
            </a:avLst>
          </a:prstGeom>
          <a:solidFill>
            <a:srgbClr val="AB64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algn="ctr"/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algn="ctr"/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Sınıfınızda </a:t>
            </a:r>
            <a:r>
              <a:rPr lang="tr-TR" sz="24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çok su 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içip sık </a:t>
            </a:r>
            <a:r>
              <a:rPr lang="tr-TR" sz="24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idrara çıkan öğrencinizde 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“DİYABET” </a:t>
            </a:r>
            <a:r>
              <a:rPr lang="tr-TR" sz="24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olasılığını aklınıza getirip sağlık merkezine 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yönlendiriniz...</a:t>
            </a: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4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2032000" y="3825877"/>
            <a:ext cx="8128000" cy="822323"/>
          </a:xfrm>
          <a:prstGeom prst="roundRect">
            <a:avLst/>
          </a:prstGeom>
          <a:solidFill>
            <a:srgbClr val="E785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Bu farkındalığınız çocuğun erken tanı almasını 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sağlayacaktır...</a:t>
            </a:r>
            <a:endParaRPr lang="tr-TR" sz="20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5899150" y="4691062"/>
            <a:ext cx="393700" cy="479424"/>
          </a:xfrm>
          <a:prstGeom prst="downArrow">
            <a:avLst/>
          </a:prstGeom>
          <a:solidFill>
            <a:srgbClr val="B8697F"/>
          </a:solidFill>
          <a:ln>
            <a:solidFill>
              <a:srgbClr val="AB6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7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Peki Sonra...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Hücre şekeri bulamayıp aç kaldığı zaman enerjisini yağlardan sağlar.</a:t>
            </a:r>
          </a:p>
          <a:p>
            <a:pPr marL="0" indent="0" algn="ctr">
              <a:buNone/>
            </a:pPr>
            <a:r>
              <a:rPr 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     </a:t>
            </a:r>
          </a:p>
          <a:p>
            <a:pPr marL="0" indent="0" algn="ctr">
              <a:buNone/>
            </a:pPr>
            <a:r>
              <a:rPr 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Hücrenin yağ yakmasına KETON denir. Nefesinde farklı bir koku olur(çürümüş elma, aseton kokusu).</a:t>
            </a:r>
          </a:p>
        </p:txBody>
      </p:sp>
      <p:sp>
        <p:nvSpPr>
          <p:cNvPr id="5" name="Bulut 4"/>
          <p:cNvSpPr/>
          <p:nvPr/>
        </p:nvSpPr>
        <p:spPr>
          <a:xfrm>
            <a:off x="2435225" y="4048127"/>
            <a:ext cx="6991350" cy="2128836"/>
          </a:xfrm>
          <a:prstGeom prst="cloud">
            <a:avLst/>
          </a:prstGeom>
          <a:solidFill>
            <a:srgbClr val="D77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KOMASI OLUR...</a:t>
            </a:r>
            <a:endParaRPr lang="tr-TR" sz="28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7" name="Picture 2" descr="C:\Documents and Settings\şükran darcan\Belgelerim\Belgeler\DİYABET EĞİTİM KİTABI\diyabet eğitim kitabı resim\orjinal resimler yeni2\resim27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256882"/>
            <a:ext cx="25368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Tip 1 Diyabetin Nedenleri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2475" y="2943225"/>
            <a:ext cx="10515600" cy="1117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tr-TR" alt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Genetik yatkınlık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tr-TR" alt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Vücudun kendi hücrelerine karşı savaş başlatması</a:t>
            </a:r>
            <a:endParaRPr lang="tr-TR" alt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spcAft>
                <a:spcPts val="600"/>
              </a:spcAft>
              <a:buNone/>
            </a:pPr>
            <a:endParaRPr lang="tr-TR" sz="2000" dirty="0"/>
          </a:p>
          <a:p>
            <a:pPr>
              <a:spcAft>
                <a:spcPts val="600"/>
              </a:spcAft>
              <a:buFont typeface="Wingdings" charset="2"/>
              <a:buChar char="ü"/>
            </a:pPr>
            <a:endParaRPr lang="tr-TR" alt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spcAft>
                <a:spcPts val="600"/>
              </a:spcAft>
              <a:buFont typeface="Wingdings" charset="2"/>
              <a:buChar char="ü"/>
            </a:pPr>
            <a:endParaRPr lang="tr-TR" alt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spcAft>
                <a:spcPts val="600"/>
              </a:spcAft>
              <a:buFont typeface="Wingdings" charset="2"/>
              <a:buChar char="ü"/>
            </a:pPr>
            <a:endParaRPr lang="tr-TR" alt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Kaynak:22,24,25,39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30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Temel Mesaj...</a:t>
            </a: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8" y="711996"/>
            <a:ext cx="4154412" cy="21510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Yuvarlatılmış Dikdörtgen 4"/>
          <p:cNvSpPr/>
          <p:nvPr/>
        </p:nvSpPr>
        <p:spPr>
          <a:xfrm>
            <a:off x="985837" y="3667130"/>
            <a:ext cx="8910639" cy="1619246"/>
          </a:xfrm>
          <a:prstGeom prst="roundRect">
            <a:avLst/>
          </a:prstGeom>
          <a:solidFill>
            <a:srgbClr val="D093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DİYABET </a:t>
            </a:r>
            <a:r>
              <a:rPr lang="tr-TR" sz="400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BULAŞICI DEĞİLDİR...</a:t>
            </a:r>
            <a:endParaRPr lang="tr-TR" sz="40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86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>
                <a:latin typeface="Comic Sans MS" charset="-94"/>
                <a:ea typeface="Comic Sans MS" charset="-94"/>
                <a:cs typeface="Comic Sans MS" charset="-94"/>
              </a:rPr>
              <a:t>Diyabet Tedavisi</a:t>
            </a:r>
          </a:p>
        </p:txBody>
      </p:sp>
      <p:pic>
        <p:nvPicPr>
          <p:cNvPr id="17411" name="Content Placeholder 18" descr="DiyabetTedavisi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1690688"/>
            <a:ext cx="4883150" cy="4550449"/>
          </a:xfrm>
          <a:ln>
            <a:solidFill>
              <a:srgbClr val="DAA0B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30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Tip 1 Diyabet Tedavisinde Amaç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9368" y="1048941"/>
            <a:ext cx="10515600" cy="5119688"/>
          </a:xfrm>
        </p:spPr>
        <p:txBody>
          <a:bodyPr>
            <a:normAutofit/>
          </a:bodyPr>
          <a:lstStyle/>
          <a:p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Eksik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olan insülini yerine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koyarak kan şekerini normalde tutmaya çalışmak</a:t>
            </a: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Büyüme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ve gelişmenin normal süreçte devamını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sağlamak</a:t>
            </a: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 lvl="0">
              <a:lnSpc>
                <a:spcPct val="150000"/>
              </a:lnSpc>
            </a:pP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Bedensel ve ruhsal iyilik halini sağlamak, devam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ettirmek</a:t>
            </a:r>
          </a:p>
          <a:p>
            <a:pPr lvl="0">
              <a:lnSpc>
                <a:spcPct val="150000"/>
              </a:lnSpc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Uzun süreliği korumak</a:t>
            </a:r>
          </a:p>
          <a:p>
            <a:pPr lvl="0">
              <a:lnSpc>
                <a:spcPct val="150000"/>
              </a:lnSpc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Yaşam kalitesini arttırmaktır.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39,41,42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99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İnsülin Tedavisi</a:t>
            </a: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888" y="18303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u="sng" dirty="0" smtClean="0">
                <a:latin typeface="Comic Sans MS" charset="-94"/>
                <a:ea typeface="Comic Sans MS" charset="-94"/>
                <a:cs typeface="Comic Sans MS" charset="-94"/>
              </a:rPr>
              <a:t>Uygulama Araçları</a:t>
            </a:r>
          </a:p>
          <a:p>
            <a:pPr marL="0" indent="0">
              <a:buNone/>
            </a:pPr>
            <a:endParaRPr lang="tr-TR" sz="2400" u="sng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İnsülin Enjektörü                                     İnsülin Kalemi</a:t>
            </a:r>
          </a:p>
          <a:p>
            <a:pPr marL="0" indent="0">
              <a:buNone/>
            </a:pPr>
            <a:endParaRPr lang="tr-TR" sz="24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sz="24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İnsülin Pompası                            Buzdolabında Saklanır</a:t>
            </a:r>
            <a:endParaRPr lang="tr-TR" sz="24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43,44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 rot="10800000" flipV="1">
            <a:off x="623888" y="1208087"/>
            <a:ext cx="9477372" cy="1338262"/>
          </a:xfrm>
          <a:prstGeom prst="roundRect">
            <a:avLst/>
          </a:prstGeom>
          <a:solidFill>
            <a:srgbClr val="DAA0B1"/>
          </a:solidFill>
          <a:ln>
            <a:solidFill>
              <a:srgbClr val="DAA0B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İnsülinTedavisin</a:t>
            </a:r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de </a:t>
            </a:r>
            <a:r>
              <a:rPr lang="tr-TR" sz="28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</a:t>
            </a:r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maç; eksik olan insülin hormonunu gereği kadar yerine koymaktır.</a:t>
            </a:r>
            <a:endParaRPr lang="tr-TR" sz="28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7" name="Picture 5" descr="imagesCAQCSZ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0570" y="3362325"/>
            <a:ext cx="1616059" cy="12779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7" y="2725735"/>
            <a:ext cx="1506221" cy="18074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70" y="4791880"/>
            <a:ext cx="1677037" cy="1385083"/>
          </a:xfrm>
          <a:prstGeom prst="rect">
            <a:avLst/>
          </a:prstGeom>
        </p:spPr>
      </p:pic>
      <p:pic>
        <p:nvPicPr>
          <p:cNvPr id="10" name="Picture 8" descr="ANd9GcRKqtxobPyWeAX0GT08seT1WaUd7v9zVncAOQNBfX7rufsrsi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2" y="4833937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Comic Sans MS" charset="-94"/>
                <a:ea typeface="Comic Sans MS" charset="-94"/>
                <a:cs typeface="Comic Sans MS" charset="-94"/>
              </a:rPr>
              <a:t>Okul Yönetimi Ve Öğretmene Mesaj</a:t>
            </a:r>
            <a:endParaRPr lang="tr-TR" sz="36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1765300" y="1728788"/>
            <a:ext cx="7340600" cy="1778000"/>
          </a:xfrm>
          <a:prstGeom prst="roundRect">
            <a:avLst/>
          </a:prstGeom>
          <a:solidFill>
            <a:srgbClr val="DAA0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İnsülini saklamak için buzdolabı...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Uygulamak için mekan...</a:t>
            </a:r>
            <a:endParaRPr lang="tr-TR" sz="32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3863975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0941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effectLst/>
                <a:latin typeface="Comic Sans MS" pitchFamily="66" charset="0"/>
              </a:rPr>
              <a:t>Çocuklarda Diyabet </a:t>
            </a:r>
            <a:br>
              <a:rPr lang="tr-TR" dirty="0" smtClean="0">
                <a:effectLst/>
                <a:latin typeface="Comic Sans MS" pitchFamily="66" charset="0"/>
              </a:rPr>
            </a:br>
            <a:r>
              <a:rPr lang="tr-TR" dirty="0" smtClean="0">
                <a:effectLst/>
                <a:latin typeface="Comic Sans MS" pitchFamily="66" charset="0"/>
              </a:rPr>
              <a:t>Sorunlar-Çözümler</a:t>
            </a:r>
            <a:endParaRPr lang="tr-TR" dirty="0">
              <a:effectLst/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89329"/>
              </p:ext>
            </p:extLst>
          </p:nvPr>
        </p:nvGraphicFramePr>
        <p:xfrm>
          <a:off x="1447800" y="1993898"/>
          <a:ext cx="9359900" cy="455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950"/>
                <a:gridCol w="4679950"/>
              </a:tblGrid>
              <a:tr h="910423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Sorunlar</a:t>
                      </a:r>
                      <a:endParaRPr lang="tr-TR" sz="2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A0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Çözüm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önerileri</a:t>
                      </a:r>
                      <a:endParaRPr lang="tr-TR" sz="2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A085"/>
                    </a:solidFill>
                  </a:tcPr>
                </a:tc>
              </a:tr>
              <a:tr h="910423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itchFamily="66" charset="0"/>
                        </a:rPr>
                        <a:t>Diyabet tanısında gecikme </a:t>
                      </a:r>
                    </a:p>
                    <a:p>
                      <a:r>
                        <a:rPr lang="tr-TR" sz="2000" dirty="0" smtClean="0">
                          <a:latin typeface="Comic Sans MS" pitchFamily="66" charset="0"/>
                        </a:rPr>
                        <a:t>DKA başvuru (%50)</a:t>
                      </a:r>
                      <a:endParaRPr lang="tr-TR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A0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itchFamily="66" charset="0"/>
                        </a:rPr>
                        <a:t>Farkındalığın</a:t>
                      </a:r>
                      <a:r>
                        <a:rPr lang="tr-TR" sz="2000" dirty="0" smtClean="0">
                          <a:latin typeface="Comic Sans MS" pitchFamily="66" charset="0"/>
                        </a:rPr>
                        <a:t> arttırılması</a:t>
                      </a:r>
                      <a:endParaRPr lang="tr-TR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A085"/>
                    </a:solidFill>
                  </a:tcPr>
                </a:tc>
              </a:tr>
              <a:tr h="910423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itchFamily="66" charset="0"/>
                        </a:rPr>
                        <a:t>Diyabetli çocukların okulda yaşadığı sorunlar</a:t>
                      </a:r>
                      <a:endParaRPr lang="tr-TR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A0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itchFamily="66" charset="0"/>
                        </a:rPr>
                        <a:t>Okullara yönelik özel programlar</a:t>
                      </a:r>
                      <a:endParaRPr lang="tr-TR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A085"/>
                    </a:solidFill>
                  </a:tcPr>
                </a:tc>
              </a:tr>
              <a:tr h="910423">
                <a:tc>
                  <a:txBody>
                    <a:bodyPr/>
                    <a:lstStyle/>
                    <a:p>
                      <a:r>
                        <a:rPr lang="tr-TR" dirty="0" smtClean="0"/>
                        <a:t>………………………………………..</a:t>
                      </a:r>
                      <a:endParaRPr lang="tr-TR" dirty="0"/>
                    </a:p>
                  </a:txBody>
                  <a:tcPr>
                    <a:solidFill>
                      <a:srgbClr val="FFA0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………………………………………..</a:t>
                      </a:r>
                      <a:endParaRPr lang="tr-TR" dirty="0"/>
                    </a:p>
                  </a:txBody>
                  <a:tcPr>
                    <a:solidFill>
                      <a:srgbClr val="FFA085"/>
                    </a:solidFill>
                  </a:tcPr>
                </a:tc>
              </a:tr>
              <a:tr h="910423">
                <a:tc>
                  <a:txBody>
                    <a:bodyPr/>
                    <a:lstStyle/>
                    <a:p>
                      <a:r>
                        <a:rPr lang="tr-TR" dirty="0" smtClean="0"/>
                        <a:t>………………………………………..</a:t>
                      </a:r>
                      <a:endParaRPr lang="tr-TR" dirty="0"/>
                    </a:p>
                  </a:txBody>
                  <a:tcPr>
                    <a:solidFill>
                      <a:srgbClr val="FFA0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………………………………………..</a:t>
                      </a:r>
                      <a:endParaRPr lang="tr-TR" dirty="0"/>
                    </a:p>
                  </a:txBody>
                  <a:tcPr>
                    <a:solidFill>
                      <a:srgbClr val="FFA085"/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2011265" y="5715016"/>
            <a:ext cx="7737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Okulda Diyabet Programı</a:t>
            </a:r>
            <a:endParaRPr lang="tr-TR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062639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Beslenme Tedavisi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048000" y="28288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Lucida Grande" charset="-94"/>
              <a:buNone/>
            </a:pPr>
            <a:r>
              <a:rPr lang="tr-TR" altLang="tr-TR" dirty="0" smtClean="0"/>
              <a:t>    </a:t>
            </a:r>
          </a:p>
          <a:p>
            <a:pPr>
              <a:buFont typeface="Lucida Grande" charset="-94"/>
              <a:buNone/>
            </a:pPr>
            <a:r>
              <a:rPr lang="tr-TR" altLang="tr-TR" dirty="0" smtClean="0"/>
              <a:t>   </a:t>
            </a: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 smtClean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 smtClean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 smtClean="0">
              <a:solidFill>
                <a:srgbClr val="D93962"/>
              </a:solidFill>
            </a:endParaRPr>
          </a:p>
          <a:p>
            <a:pPr>
              <a:buFont typeface="Lucida Grande" charset="-94"/>
              <a:buNone/>
            </a:pPr>
            <a:endParaRPr lang="tr-TR" altLang="tr-TR" b="1" dirty="0">
              <a:solidFill>
                <a:srgbClr val="D93962"/>
              </a:solidFill>
            </a:endParaRPr>
          </a:p>
        </p:txBody>
      </p:sp>
      <p:sp>
        <p:nvSpPr>
          <p:cNvPr id="7" name="Aşağı Ok Belirtme Çizgisi 6"/>
          <p:cNvSpPr/>
          <p:nvPr/>
        </p:nvSpPr>
        <p:spPr>
          <a:xfrm>
            <a:off x="1663303" y="1460037"/>
            <a:ext cx="8865393" cy="2378824"/>
          </a:xfrm>
          <a:prstGeom prst="downArrowCallout">
            <a:avLst/>
          </a:prstGeom>
          <a:solidFill>
            <a:srgbClr val="DAA0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Lucida Grande" charset="-94"/>
              <a:buNone/>
            </a:pPr>
            <a:r>
              <a:rPr lang="tr-TR" alt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Çocuğun Sağlıklı Ve Dengeli Beslenmesini Sağlamak,</a:t>
            </a:r>
          </a:p>
          <a:p>
            <a:pPr algn="ctr">
              <a:buFont typeface="Lucida Grande" charset="-94"/>
              <a:buNone/>
            </a:pPr>
            <a:r>
              <a:rPr lang="tr-TR" alt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         Normal Gelişimini Devam Ettirmek. 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1663303" y="4288907"/>
            <a:ext cx="8865393" cy="1304639"/>
          </a:xfrm>
          <a:prstGeom prst="roundRect">
            <a:avLst/>
          </a:prstGeom>
          <a:solidFill>
            <a:srgbClr val="B38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SAĞLIKLI BESLENME PLANI REJİM DEĞİLDİR...</a:t>
            </a:r>
            <a:endParaRPr lang="tr-TR" sz="2800" dirty="0">
              <a:solidFill>
                <a:srgbClr val="FF0000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78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Beslenme</a:t>
            </a:r>
            <a:b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</a:b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48</a:t>
            </a:r>
            <a:endParaRPr lang="tr-TR" dirty="0"/>
          </a:p>
        </p:txBody>
      </p:sp>
      <p:pic>
        <p:nvPicPr>
          <p:cNvPr id="5" name="Content Placeholder 22" descr="ada-pyram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8038" y="98860"/>
            <a:ext cx="3942556" cy="3352833"/>
          </a:xfrm>
        </p:spPr>
      </p:pic>
      <p:sp>
        <p:nvSpPr>
          <p:cNvPr id="6" name="Metin kutusu 5"/>
          <p:cNvSpPr txBox="1"/>
          <p:nvPr/>
        </p:nvSpPr>
        <p:spPr>
          <a:xfrm>
            <a:off x="700088" y="1334304"/>
            <a:ext cx="5929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Çocuğun yaşına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Yaşam şekline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Cinsiyetine göre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Gerekirse 3 ana 3 ara belirlenir</a:t>
            </a: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71488" y="4043701"/>
            <a:ext cx="10400506" cy="1691808"/>
          </a:xfrm>
          <a:prstGeom prst="roundRect">
            <a:avLst/>
          </a:prstGeom>
          <a:solidFill>
            <a:srgbClr val="D79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Tip1 diyabetli çocukların beslenmesi; aynı yaş ve cinsteki normal çocukların aldıkları kalori ile aynıdır. Tip 1 diyabetli çocuklara verilen beslenme tedavisinde kalori kısıtlaması söz konusu değildir.</a:t>
            </a:r>
          </a:p>
        </p:txBody>
      </p:sp>
    </p:spTree>
    <p:extLst>
      <p:ext uri="{BB962C8B-B14F-4D97-AF65-F5344CB8AC3E}">
        <p14:creationId xmlns:p14="http://schemas.microsoft.com/office/powerpoint/2010/main" val="18811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60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Egzersiz Tedavisi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Diyabetli çocuk bazı tedbirler alarak </a:t>
            </a:r>
            <a:r>
              <a:rPr lang="tr-TR" sz="2000" b="1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her türlü egzersiz/spor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yapabilir</a:t>
            </a: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Beden eğitimi dersine aktif katılımını sağlayın</a:t>
            </a:r>
          </a:p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Okul aktivitelerinde aktif rol verin</a:t>
            </a:r>
          </a:p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Gerekli tedbirleri bilin</a:t>
            </a: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14375" y="3238498"/>
            <a:ext cx="10067925" cy="3219451"/>
          </a:xfrm>
          <a:prstGeom prst="roundRect">
            <a:avLst/>
          </a:prstGeom>
          <a:solidFill>
            <a:srgbClr val="D79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Egzersiz öncesi, arasında ve sonrasında şeker ölçülür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Kan şekeri 100-250 arası olmalıdır(</a:t>
            </a: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İdeal şeker 130-250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Egzersiz öncesi gerekirse </a:t>
            </a:r>
            <a:r>
              <a:rPr lang="tr-TR" sz="2400" u="sng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insülini azaltması 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konusunda destek olun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En büyük risk şeker düşmesidir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Ancak şeker yüksekliği de olabilir.</a:t>
            </a:r>
          </a:p>
        </p:txBody>
      </p:sp>
    </p:spTree>
    <p:extLst>
      <p:ext uri="{BB962C8B-B14F-4D97-AF65-F5344CB8AC3E}">
        <p14:creationId xmlns:p14="http://schemas.microsoft.com/office/powerpoint/2010/main" val="11326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Egzersizde Tedbirler</a:t>
            </a: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8613" y="1662112"/>
            <a:ext cx="4895850" cy="2767013"/>
          </a:xfrm>
          <a:prstGeom prst="roundRect">
            <a:avLst/>
          </a:prstGeom>
          <a:solidFill>
            <a:srgbClr val="D79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000" u="sng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Düşükse  (70 altı)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Şeker/ meyve suyu verin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15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dak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. sonra kontrol edin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Güvenli aralıktaysa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Ara öğünü verin</a:t>
            </a:r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5514975" y="3636962"/>
            <a:ext cx="6134100" cy="2973388"/>
          </a:xfrm>
          <a:prstGeom prst="roundRect">
            <a:avLst/>
          </a:prstGeom>
          <a:solidFill>
            <a:srgbClr val="FFE2B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tr-TR" sz="2000" u="sng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Font typeface="Arial"/>
              <a:buNone/>
            </a:pPr>
            <a:r>
              <a:rPr lang="tr-TR" sz="2000" u="sng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Yüksekse (250 ve üzeri)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Kan şekeri 250 altına gelene kadar egzersize ara verin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Bol su, sade soda içmesini konusunda uyarın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Öğrencinizin idrarda keton bakmasını sağlayın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Pozitifse hastaneye ve ailesine haber verin.</a:t>
            </a:r>
          </a:p>
          <a:p>
            <a:endParaRPr lang="tr-TR" sz="20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095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>
                <a:latin typeface="Comic Sans MS" charset="-94"/>
                <a:ea typeface="Comic Sans MS" charset="-94"/>
                <a:cs typeface="Comic Sans MS" charset="-94"/>
              </a:rPr>
              <a:t>Kendi Kendine Bakım </a:t>
            </a:r>
            <a:r>
              <a:rPr lang="tr-TR" altLang="tr-TR" dirty="0"/>
              <a:t/>
            </a:r>
            <a:br>
              <a:rPr lang="tr-TR" altLang="tr-TR" dirty="0"/>
            </a:br>
            <a:endParaRPr lang="tr-TR" altLang="tr-TR" dirty="0"/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Çocuk ortalama 8-10 yaş altı ise aile desteğine ihtiyacı vardır</a:t>
            </a:r>
            <a:endParaRPr lang="tr-TR" altLang="tr-TR" sz="2000" b="1" dirty="0">
              <a:latin typeface="Comic Sans MS" charset="-94"/>
              <a:ea typeface="Comic Sans MS" charset="-94"/>
              <a:cs typeface="Comic Sans MS" charset="-94"/>
            </a:endParaRPr>
          </a:p>
          <a:p>
            <a:r>
              <a:rPr lang="tr-TR" altLang="tr-TR" sz="2000" b="1" dirty="0">
                <a:latin typeface="Comic Sans MS" charset="-94"/>
                <a:ea typeface="Comic Sans MS" charset="-94"/>
                <a:cs typeface="Comic Sans MS" charset="-94"/>
              </a:rPr>
              <a:t>8-12 </a:t>
            </a:r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yaş arası , </a:t>
            </a:r>
            <a:r>
              <a:rPr lang="tr-TR" altLang="tr-TR" sz="2000" b="1" dirty="0">
                <a:latin typeface="Comic Sans MS" charset="-94"/>
                <a:ea typeface="Comic Sans MS" charset="-94"/>
                <a:cs typeface="Comic Sans MS" charset="-94"/>
              </a:rPr>
              <a:t>kontrol </a:t>
            </a:r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şartıyla şekeri ölçümü </a:t>
            </a:r>
            <a:r>
              <a:rPr lang="tr-TR" altLang="tr-TR" sz="2000" b="1" dirty="0">
                <a:latin typeface="Comic Sans MS" charset="-94"/>
                <a:ea typeface="Comic Sans MS" charset="-94"/>
                <a:cs typeface="Comic Sans MS" charset="-94"/>
              </a:rPr>
              <a:t>ve insülin </a:t>
            </a:r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yapabilir.</a:t>
            </a:r>
          </a:p>
          <a:p>
            <a:pPr eaLnBrk="1" hangingPunct="1"/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12 </a:t>
            </a:r>
            <a:r>
              <a:rPr lang="tr-TR" altLang="tr-TR" sz="2000" b="1" dirty="0">
                <a:latin typeface="Comic Sans MS" charset="-94"/>
                <a:ea typeface="Comic Sans MS" charset="-94"/>
                <a:cs typeface="Comic Sans MS" charset="-94"/>
              </a:rPr>
              <a:t>yaş ve üzeri </a:t>
            </a:r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şeker düşmesi ve yükselmesini ve korunmayı bilmeli </a:t>
            </a:r>
            <a:r>
              <a:rPr lang="tr-TR" altLang="tr-TR" sz="2000" b="1" dirty="0" err="1" smtClean="0">
                <a:latin typeface="Comic Sans MS" charset="-94"/>
                <a:ea typeface="Comic Sans MS" charset="-94"/>
                <a:cs typeface="Comic Sans MS" charset="-94"/>
              </a:rPr>
              <a:t>dir</a:t>
            </a:r>
            <a:r>
              <a:rPr lang="tr-TR" altLang="tr-TR" sz="2000" b="1" dirty="0" smtClean="0">
                <a:latin typeface="Comic Sans MS" charset="-94"/>
                <a:ea typeface="Comic Sans MS" charset="-94"/>
                <a:cs typeface="Comic Sans MS" charset="-94"/>
              </a:rPr>
              <a:t>.</a:t>
            </a:r>
            <a:endParaRPr lang="tr-TR" altLang="tr-TR" sz="2000" b="1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80975" y="2743200"/>
            <a:ext cx="4705350" cy="167595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tr-TR" altLang="tr-TR" sz="2000" b="1" u="sng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Riskleri</a:t>
            </a:r>
          </a:p>
          <a:p>
            <a:pPr>
              <a:spcAft>
                <a:spcPct val="0"/>
              </a:spcAft>
            </a:pPr>
            <a:r>
              <a:rPr lang="tr-TR" alt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</a:t>
            </a: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an şekeri ölçme ve kaydetme, </a:t>
            </a:r>
          </a:p>
          <a:p>
            <a:pPr>
              <a:spcAft>
                <a:spcPct val="0"/>
              </a:spcAft>
            </a:pPr>
            <a:r>
              <a:rPr lang="tr-TR" alt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İ</a:t>
            </a: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nsülin yapma </a:t>
            </a:r>
          </a:p>
          <a:p>
            <a:pPr>
              <a:spcAft>
                <a:spcPct val="0"/>
              </a:spcAft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Öğün almayı </a:t>
            </a:r>
            <a:endParaRPr lang="tr-TR" altLang="tr-TR" sz="2000" b="1" dirty="0" smtClean="0">
              <a:solidFill>
                <a:srgbClr val="FF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spcAft>
                <a:spcPts val="1200"/>
              </a:spcAft>
            </a:pPr>
            <a:endParaRPr lang="tr-TR" altLang="tr-TR" sz="20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469232" y="5238750"/>
            <a:ext cx="9786936" cy="12930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tr-TR" altLang="tr-TR" sz="2000" b="1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Ya da tam tersi fazla insülin yapılıp, şekerli gıdalar yemek istenebilir.</a:t>
            </a:r>
          </a:p>
          <a:p>
            <a:pPr algn="ctr">
              <a:spcAft>
                <a:spcPts val="1200"/>
              </a:spcAft>
            </a:pPr>
            <a:r>
              <a:rPr lang="tr-TR" altLang="tr-TR" sz="2000" b="1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Tüm bunlar diyabetli çocuğun hayatını tehdit eden sonuçlar doğurabilir.</a:t>
            </a:r>
            <a:endParaRPr lang="tr-TR" altLang="tr-TR" sz="2000" b="1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329237" y="3219003"/>
            <a:ext cx="2847975" cy="8962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endParaRPr lang="tr-TR" altLang="tr-TR" sz="2000" b="1" dirty="0" smtClean="0">
              <a:solidFill>
                <a:srgbClr val="FF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spcAft>
                <a:spcPct val="0"/>
              </a:spcAft>
            </a:pPr>
            <a:r>
              <a:rPr lang="tr-TR" altLang="tr-TR" sz="2000" b="1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UNUTABİLİR</a:t>
            </a:r>
          </a:p>
          <a:p>
            <a:pPr>
              <a:spcAft>
                <a:spcPts val="1200"/>
              </a:spcAft>
            </a:pPr>
            <a:endParaRPr lang="tr-TR" altLang="tr-TR" sz="20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886325" y="3505200"/>
            <a:ext cx="42862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9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Temel Mesajlar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/>
          <a:lstStyle/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İnsülin uygulaması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Beslenme programı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Egzersiz programı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Kan şekeri ölçüm sıklığı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Yaşı küçük çocuklarda aile desteğinin/katılımının önemsenmesi.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95326" y="3671888"/>
            <a:ext cx="10191750" cy="2297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ÇOCUĞA ÖZGÜDÜR, DEĞİŞİKLİK GÖSTERE BİLİR.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AİLEDEN ÖĞRETMENE MEKTUBU TALEP EDİNİZ...</a:t>
            </a:r>
            <a:endParaRPr lang="tr-TR" sz="28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577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155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  <a:t/>
            </a:r>
            <a:b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</a:br>
            <a: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  <a:t>OKULDA YÖNETİLMESİ GEREKEN ACİL DURUMLAR</a:t>
            </a:r>
            <a:b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</a:br>
            <a: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  <a:t/>
            </a:r>
            <a:b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</a:br>
            <a:r>
              <a:rPr lang="tr-TR" sz="3200" dirty="0" smtClean="0">
                <a:latin typeface="Comic Sans MS" charset="-94"/>
                <a:ea typeface="Comic Sans MS" charset="-94"/>
                <a:cs typeface="Comic Sans MS" charset="-94"/>
              </a:rPr>
              <a:t>Şeker Düşüklüğü (Hipoglisemi)</a:t>
            </a:r>
            <a:endParaRPr lang="tr-TR" sz="32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324600" y="3627437"/>
            <a:ext cx="5257800" cy="3094038"/>
          </a:xfrm>
          <a:prstGeom prst="roundRect">
            <a:avLst/>
          </a:prstGeom>
          <a:solidFill>
            <a:srgbClr val="FFD1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AĞIR BELİRTİLER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Baş ağrısı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Algılama güçlüğü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Uykuya meyil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Sinirlilik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Ağız ve ellerde uyuşma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Bilinç kaybı ve Havale</a:t>
            </a:r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990599" y="1921668"/>
            <a:ext cx="5105401" cy="3252788"/>
          </a:xfrm>
          <a:prstGeom prst="roundRect">
            <a:avLst/>
          </a:prstGeom>
          <a:solidFill>
            <a:srgbClr val="D79075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tr-TR" sz="1800" u="sng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Font typeface="Arial"/>
              <a:buNone/>
            </a:pPr>
            <a:endParaRPr lang="tr-TR" sz="1800" u="sng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Font typeface="Arial"/>
              <a:buNone/>
            </a:pPr>
            <a:r>
              <a:rPr lang="tr-TR" sz="1800" u="sng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HAFİF BELİRTİLERİ</a:t>
            </a:r>
          </a:p>
          <a:p>
            <a:r>
              <a:rPr lang="tr-TR" altLang="tr-TR" sz="1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Açlık hissi,</a:t>
            </a:r>
          </a:p>
          <a:p>
            <a:r>
              <a:rPr lang="tr-TR" altLang="tr-TR" sz="1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Ellerde ve ayaklarda titreme,</a:t>
            </a:r>
          </a:p>
          <a:p>
            <a:r>
              <a:rPr lang="tr-TR" altLang="tr-TR" sz="1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Renk solukluğu,</a:t>
            </a:r>
          </a:p>
          <a:p>
            <a:r>
              <a:rPr lang="tr-TR" altLang="tr-TR" sz="1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Soğuk terleme,</a:t>
            </a:r>
          </a:p>
          <a:p>
            <a:r>
              <a:rPr lang="tr-TR" altLang="tr-TR" sz="1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Göz bebeklerinde büyüme,</a:t>
            </a:r>
          </a:p>
          <a:p>
            <a:r>
              <a:rPr lang="tr-TR" altLang="tr-TR" sz="1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Kalpte çarpıntı hissi/taşikardi</a:t>
            </a:r>
          </a:p>
          <a:p>
            <a:pPr marL="0" indent="0">
              <a:buNone/>
            </a:pPr>
            <a:endParaRPr lang="tr-TR" altLang="tr-TR" sz="18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7665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Şeker Düşüklüğü Tedavisi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2447925"/>
            <a:ext cx="5000625" cy="2727325"/>
          </a:xfrm>
          <a:prstGeom prst="roundRect">
            <a:avLst/>
          </a:prstGeom>
          <a:solidFill>
            <a:srgbClr val="D79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>
              <a:buNone/>
            </a:pPr>
            <a:r>
              <a:rPr lang="tr-TR" sz="2000" u="sng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70 altı ise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Acil olarak 3-4 küp Şeker veya 100 ml. meyve suyu verin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15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dak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. sonra kontrol edin ve gerekirse tekrar şeker/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msuyu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verin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Güvenli aralıktaysa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Ara öğünü verin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1652588"/>
            <a:ext cx="5000624" cy="566737"/>
          </a:xfrm>
          <a:prstGeom prst="roundRect">
            <a:avLst/>
          </a:prstGeom>
          <a:solidFill>
            <a:srgbClr val="D79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Bilinç Açıksa</a:t>
            </a:r>
            <a:endParaRPr lang="tr-TR" sz="2000" b="1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867525" y="1690688"/>
            <a:ext cx="5000624" cy="566737"/>
          </a:xfrm>
          <a:prstGeom prst="roundRect">
            <a:avLst/>
          </a:prstGeom>
          <a:solidFill>
            <a:srgbClr val="D79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Bilinç Kapalıysa</a:t>
            </a:r>
            <a:endParaRPr lang="tr-TR" sz="2000" b="1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9" name="İçerik Yer Tutucusu 4"/>
          <p:cNvSpPr txBox="1">
            <a:spLocks/>
          </p:cNvSpPr>
          <p:nvPr/>
        </p:nvSpPr>
        <p:spPr>
          <a:xfrm>
            <a:off x="6867524" y="2476500"/>
            <a:ext cx="5000625" cy="2727325"/>
          </a:xfrm>
          <a:prstGeom prst="roundRect">
            <a:avLst/>
          </a:prstGeom>
          <a:solidFill>
            <a:srgbClr val="D79075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Acil olarak rahat bir yere yatırın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Nefes alması için yakasını açın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Öğrenci velisinin size önceden verdiği ACİL İĞNESİNİ uygulayın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AMBULANSA VE AİLEYE HABER VERİN </a:t>
            </a:r>
          </a:p>
        </p:txBody>
      </p:sp>
    </p:spTree>
    <p:extLst>
      <p:ext uri="{BB962C8B-B14F-4D97-AF65-F5344CB8AC3E}">
        <p14:creationId xmlns:p14="http://schemas.microsoft.com/office/powerpoint/2010/main" val="7096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7398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BAYILMA İĞNESİ HAYAT KURTARIR,</a:t>
            </a:r>
            <a:br>
              <a:rPr lang="tr-TR" sz="4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YAPMAMAK RİSKLİDİR...</a:t>
            </a:r>
            <a:endParaRPr lang="tr-TR" sz="4000" dirty="0">
              <a:solidFill>
                <a:srgbClr val="FF0000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5" name="Picture 7" descr="Gluc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1732" y="3277648"/>
            <a:ext cx="6108536" cy="30787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1066800" y="1825625"/>
            <a:ext cx="10058399" cy="3371869"/>
          </a:xfrm>
          <a:prstGeom prst="roundRect">
            <a:avLst/>
          </a:prstGeom>
          <a:solidFill>
            <a:srgbClr val="DA1E01">
              <a:alpha val="72157"/>
            </a:srgbClr>
          </a:solidFill>
          <a:ln>
            <a:solidFill>
              <a:srgbClr val="F82F2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Comic Sans MS" pitchFamily="66" charset="0"/>
              </a:rPr>
              <a:t>ACİL </a:t>
            </a: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>HAREKET, </a:t>
            </a:r>
            <a:r>
              <a:rPr lang="tr-TR" sz="4000" dirty="0">
                <a:solidFill>
                  <a:schemeClr val="tx1"/>
                </a:solidFill>
                <a:latin typeface="Comic Sans MS" pitchFamily="66" charset="0"/>
              </a:rPr>
              <a:t>DAVRANIŞ GELİŞTİRME DURUMUDUR</a:t>
            </a:r>
          </a:p>
          <a:p>
            <a:pPr algn="ctr"/>
            <a:r>
              <a:rPr lang="tr-TR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>SADECE </a:t>
            </a:r>
            <a:r>
              <a:rPr lang="tr-TR" sz="4000" dirty="0">
                <a:solidFill>
                  <a:schemeClr val="tx1"/>
                </a:solidFill>
                <a:latin typeface="Comic Sans MS" pitchFamily="66" charset="0"/>
              </a:rPr>
              <a:t>AMBULANS ÇAĞIRMAK DEĞİLDİR...</a:t>
            </a:r>
          </a:p>
        </p:txBody>
      </p:sp>
    </p:spTree>
    <p:extLst>
      <p:ext uri="{BB962C8B-B14F-4D97-AF65-F5344CB8AC3E}">
        <p14:creationId xmlns:p14="http://schemas.microsoft.com/office/powerpoint/2010/main" val="1865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8286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tr-TR" altLang="tr-TR" sz="3200">
                <a:latin typeface="Comic Sans MS" charset="-94"/>
                <a:ea typeface="Comic Sans MS" charset="-94"/>
                <a:cs typeface="Comic Sans MS" charset="-94"/>
              </a:rPr>
              <a:t>Programın </a:t>
            </a:r>
            <a:r>
              <a:rPr lang="tr-TR" altLang="tr-TR" sz="3200" smtClean="0">
                <a:latin typeface="Comic Sans MS" charset="-94"/>
                <a:ea typeface="Comic Sans MS" charset="-94"/>
                <a:cs typeface="Comic Sans MS" charset="-94"/>
              </a:rPr>
              <a:t>Amacı</a:t>
            </a:r>
            <a:r>
              <a:rPr lang="tr-TR" altLang="tr-TR" sz="3600" dirty="0" smtClean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/>
            </a:r>
            <a:br>
              <a:rPr lang="tr-TR" altLang="tr-TR" sz="3600" dirty="0" smtClean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</a:br>
            <a:endParaRPr lang="tr-TR" altLang="tr-TR" sz="33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10" name="İçerik Yer Tutucusu 3"/>
          <p:cNvSpPr txBox="1">
            <a:spLocks/>
          </p:cNvSpPr>
          <p:nvPr/>
        </p:nvSpPr>
        <p:spPr>
          <a:xfrm>
            <a:off x="417689" y="1027289"/>
            <a:ext cx="10936111" cy="4332111"/>
          </a:xfrm>
          <a:prstGeom prst="roundRect">
            <a:avLst/>
          </a:prstGeom>
          <a:solidFill>
            <a:srgbClr val="DAA0B1"/>
          </a:solidFill>
          <a:ln w="12700" cap="flat" cmpd="sng" algn="ctr">
            <a:solidFill>
              <a:srgbClr val="B38593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tr-TR" altLang="tr-TR" sz="2000" dirty="0" smtClean="0">
              <a:solidFill>
                <a:sysClr val="windowText" lastClr="00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Font typeface="Arial"/>
              <a:buNone/>
            </a:pPr>
            <a:endParaRPr lang="tr-TR" altLang="tr-TR" sz="2000" dirty="0" smtClean="0">
              <a:solidFill>
                <a:sysClr val="windowText" lastClr="00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Değerli Öğretmenler,</a:t>
            </a:r>
          </a:p>
          <a:p>
            <a:pPr marL="0" indent="0"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Okulda </a:t>
            </a:r>
            <a:r>
              <a:rPr lang="tr-TR" sz="2000" dirty="0">
                <a:solidFill>
                  <a:schemeClr val="tx1"/>
                </a:solidFill>
                <a:latin typeface="Comic Sans MS" pitchFamily="66" charset="0"/>
              </a:rPr>
              <a:t>Diyabet Projesi </a:t>
            </a:r>
            <a:r>
              <a:rPr lang="tr-TR" sz="2000" dirty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>s</a:t>
            </a:r>
            <a:r>
              <a:rPr lang="tr-TR" altLang="tr-TR" sz="2000" dirty="0" smtClean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>izler aracılığınızla “DİYABET” farkındalığı oluşturmak</a:t>
            </a:r>
          </a:p>
          <a:p>
            <a:r>
              <a:rPr lang="tr-TR" altLang="tr-TR" sz="2000" dirty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>Ç</a:t>
            </a:r>
            <a:r>
              <a:rPr lang="tr-TR" altLang="tr-TR" sz="2000" dirty="0" smtClean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>ocuğun  erken tanı almasını sağlamak</a:t>
            </a:r>
          </a:p>
          <a:p>
            <a:r>
              <a:rPr lang="tr-TR" altLang="tr-TR" sz="2000" dirty="0" smtClean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>Şeker komasından korumak</a:t>
            </a:r>
          </a:p>
          <a:p>
            <a:r>
              <a:rPr lang="tr-TR" altLang="tr-TR" sz="2000" dirty="0" smtClean="0">
                <a:solidFill>
                  <a:sysClr val="windowText" lastClr="000000"/>
                </a:solidFill>
                <a:latin typeface="Comic Sans MS" charset="-94"/>
                <a:ea typeface="Comic Sans MS" charset="-94"/>
                <a:cs typeface="Comic Sans MS" charset="-94"/>
              </a:rPr>
              <a:t>Diyabetli çocuğa/gence diyabet bakımında desteğinizi arttırmak.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Comic Sans MS" pitchFamily="66" charset="0"/>
              </a:rPr>
              <a:t>Okul çağındaki çocuklarda sağlıklı beslenme tutumu oluşturmak ve şişmanlık konusunda öğrencilerde farkındalık oluşturmayı amaçlamaktadır.</a:t>
            </a:r>
            <a:endParaRPr lang="tr-TR" altLang="tr-TR" sz="2400" dirty="0" smtClean="0">
              <a:solidFill>
                <a:sysClr val="windowText" lastClr="000000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endParaRPr lang="tr-TR" altLang="tr-TR" b="1" dirty="0">
              <a:solidFill>
                <a:sysClr val="windowText" lastClr="000000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920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Öğretmene Mesaj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562100" y="2781300"/>
            <a:ext cx="9029700" cy="2146300"/>
          </a:xfrm>
          <a:prstGeom prst="roundRect">
            <a:avLst/>
          </a:prstGeom>
          <a:solidFill>
            <a:srgbClr val="DAA0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düşüklüğü çok hızlı gelişir bu nedenle sınıf dolabınızda kesme şeker ve vişne suyu bulundurulması... </a:t>
            </a:r>
            <a:endParaRPr lang="tr-TR" sz="28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133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611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Kimler Diyabeti Bilmeli?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1454552" y="2266947"/>
            <a:ext cx="9282896" cy="2938239"/>
          </a:xfrm>
          <a:prstGeom prst="roundRect">
            <a:avLst/>
          </a:prstGeom>
          <a:solidFill>
            <a:srgbClr val="CE9985">
              <a:alpha val="87843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OKUL YÖNETİMİ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ÖĞRETMENLER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SINIF ARKADAŞLARI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KANTİN/ YEMEKHANE GÖREVLİSİ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OKUL SERVİS ŞOFÖRÜ</a:t>
            </a:r>
            <a:endParaRPr lang="tr-T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241300"/>
            <a:ext cx="2895600" cy="19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00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Diyabetli Çocuk Okula Başlarken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Diyabetli öğrencinin öğretmeni olmaktan çekinmeyin</a:t>
            </a:r>
          </a:p>
          <a:p>
            <a:r>
              <a:rPr lang="tr-TR" dirty="0" smtClean="0">
                <a:latin typeface="Comic Sans MS" pitchFamily="66" charset="0"/>
              </a:rPr>
              <a:t>Diyabetli öğrencinizi tanıyın</a:t>
            </a:r>
          </a:p>
          <a:p>
            <a:r>
              <a:rPr lang="tr-TR" dirty="0" smtClean="0">
                <a:latin typeface="Comic Sans MS" pitchFamily="66" charset="0"/>
              </a:rPr>
              <a:t>Ona destek olun</a:t>
            </a:r>
          </a:p>
          <a:p>
            <a:r>
              <a:rPr lang="tr-TR" dirty="0" smtClean="0">
                <a:latin typeface="Comic Sans MS" pitchFamily="66" charset="0"/>
              </a:rPr>
              <a:t>Aile ve çocuğunda kaygı taşıdığını unutmayın</a:t>
            </a:r>
          </a:p>
          <a:p>
            <a:pPr marL="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6" name="5 Bükülü Ok"/>
          <p:cNvSpPr/>
          <p:nvPr/>
        </p:nvSpPr>
        <p:spPr>
          <a:xfrm rot="10800000">
            <a:off x="8936711" y="4387017"/>
            <a:ext cx="1928826" cy="107157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524000" y="4247317"/>
            <a:ext cx="7331242" cy="16287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GÜNÜN BÜYÜK VE AKTİF BÖLÜMÜ OKULDA GEÇMEKTEDİR.</a:t>
            </a: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039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itchFamily="66" charset="0"/>
              </a:rPr>
              <a:t>S</a:t>
            </a:r>
            <a:r>
              <a:rPr lang="tr-TR" dirty="0" smtClean="0">
                <a:latin typeface="Comic Sans MS" pitchFamily="66" charset="0"/>
              </a:rPr>
              <a:t>ınav Zamanı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5432" y="1737718"/>
            <a:ext cx="9708202" cy="4288420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Okul ve sınav kaygısı kan şekeri dengesini bozar</a:t>
            </a:r>
          </a:p>
          <a:p>
            <a:r>
              <a:rPr lang="tr-TR" dirty="0" smtClean="0">
                <a:latin typeface="Comic Sans MS" pitchFamily="66" charset="0"/>
              </a:rPr>
              <a:t>Ders ve sınav tekrarı </a:t>
            </a:r>
          </a:p>
          <a:p>
            <a:r>
              <a:rPr lang="tr-TR" dirty="0" smtClean="0">
                <a:latin typeface="Comic Sans MS" pitchFamily="66" charset="0"/>
              </a:rPr>
              <a:t>Sık hastane kontrolü  gerekebilir.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038600" y="3382932"/>
            <a:ext cx="6878053" cy="2643206"/>
          </a:xfrm>
          <a:prstGeom prst="roundRect">
            <a:avLst/>
          </a:prstGeom>
          <a:solidFill>
            <a:srgbClr val="FBAA8D"/>
          </a:solidFill>
          <a:ln>
            <a:solidFill>
              <a:srgbClr val="FBAA8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ölçümü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Öğün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Ek insülin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Tuvalet ihtiyacı olabilir lütfen destek olunuz.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788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03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 Egzersiz ve Sosyal Aktiviteler</a:t>
            </a: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66234"/>
            <a:ext cx="10515600" cy="491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Değerli öğretmenimiz,</a:t>
            </a:r>
          </a:p>
          <a:p>
            <a:pPr marL="0" indent="0" algn="ctr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Öğrencinizin diyabet olması asla egzersiz yapmasına veya sosyal aktivitelere katılmasına engel değildir. Ancak bazı tedbirleri alması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g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erekir.</a:t>
            </a:r>
          </a:p>
          <a:p>
            <a:pPr marL="0" indent="0">
              <a:buNone/>
            </a:pPr>
            <a:endParaRPr lang="tr-TR" sz="2000" u="sng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sz="2000" u="sng" dirty="0" smtClean="0">
                <a:latin typeface="Comic Sans MS" charset="-94"/>
                <a:ea typeface="Comic Sans MS" charset="-94"/>
                <a:cs typeface="Comic Sans MS" charset="-94"/>
              </a:rPr>
              <a:t>Bu tedbirler</a:t>
            </a:r>
            <a:endParaRPr lang="tr-TR" sz="2000" u="sng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362199" y="2793631"/>
            <a:ext cx="8560444" cy="27083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Egzersiz öncesi kan şekeri ölçmesi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Kan şekeri 100-250 arası olmalıdır(İdeal şeker ortalama 130-250 arası).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Gerekirse ara öğün alması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Egzersiz </a:t>
            </a:r>
            <a:r>
              <a:rPr lang="tr-TR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öncesi gerekirse </a:t>
            </a:r>
            <a:r>
              <a:rPr lang="tr-TR" u="sng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insülini azaltması </a:t>
            </a:r>
            <a:r>
              <a:rPr lang="tr-TR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konusunda destek </a:t>
            </a: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olun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Egzersiz arası ve sonrası tekrar şeker ölçmesi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Gerek olursa aralarda dinlenmesi yeterli olacaktır.</a:t>
            </a: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92238" y="5740399"/>
            <a:ext cx="11007524" cy="981075"/>
          </a:xfrm>
          <a:prstGeom prst="roundRect">
            <a:avLst/>
          </a:prstGeom>
          <a:solidFill>
            <a:srgbClr val="DAA0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AİLE VE ÇOCUK MUTLAKA EGZERSİZDE DİYABET HAKKINDA EĞİTİM ALMIŞ OLMASI GEREKMEKTEDİR.</a:t>
            </a:r>
            <a:endParaRPr lang="tr-TR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7" name="Sağa Bükülü Ok 6"/>
          <p:cNvSpPr/>
          <p:nvPr/>
        </p:nvSpPr>
        <p:spPr>
          <a:xfrm>
            <a:off x="1305046" y="3238131"/>
            <a:ext cx="811191" cy="121615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Comic Sans MS" pitchFamily="66" charset="0"/>
              </a:rPr>
              <a:t>Okulda Diyabet Programı-Temel Mesajlar 1</a:t>
            </a:r>
            <a:br>
              <a:rPr lang="tr-TR" sz="3600" dirty="0" smtClean="0">
                <a:latin typeface="Comic Sans MS" pitchFamily="66" charset="0"/>
              </a:rPr>
            </a:b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977900"/>
            <a:ext cx="9372600" cy="537844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Comic Sans MS" pitchFamily="66" charset="0"/>
              </a:rPr>
              <a:t>Her çocuğun diyabeti </a:t>
            </a:r>
            <a:r>
              <a:rPr lang="tr-TR" sz="2000" dirty="0" smtClean="0">
                <a:latin typeface="Comic Sans MS" pitchFamily="66" charset="0"/>
              </a:rPr>
              <a:t>kendine özgün tedavi planı içerir, ÖĞRETMENE MEKTUP bu bilgileri kapsamaktadır. Aileden talep ediniz.</a:t>
            </a:r>
            <a:endParaRPr lang="tr-TR" sz="2000" dirty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Comic Sans MS" pitchFamily="66" charset="0"/>
              </a:rPr>
              <a:t>Diyabetli öğrencinin üzerine gereksiz dikkat </a:t>
            </a:r>
            <a:r>
              <a:rPr lang="tr-TR" sz="2000" dirty="0" smtClean="0">
                <a:latin typeface="Comic Sans MS" pitchFamily="66" charset="0"/>
              </a:rPr>
              <a:t>çekmeyin, diğer öğrencilerden farklı davranmayın</a:t>
            </a:r>
            <a:endParaRPr lang="tr-TR" sz="2000" dirty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Diyabetli </a:t>
            </a:r>
            <a:r>
              <a:rPr lang="tr-TR" sz="2000" dirty="0">
                <a:latin typeface="Comic Sans MS" pitchFamily="66" charset="0"/>
              </a:rPr>
              <a:t>öğrenciyi etiketlemeyin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Comic Sans MS" pitchFamily="66" charset="0"/>
              </a:rPr>
              <a:t>Sempati değil empati </a:t>
            </a:r>
            <a:r>
              <a:rPr lang="tr-TR" sz="2000" dirty="0" smtClean="0">
                <a:latin typeface="Comic Sans MS" pitchFamily="66" charset="0"/>
              </a:rPr>
              <a:t>yapın</a:t>
            </a:r>
            <a:endParaRPr lang="tr-TR" sz="2000" dirty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Diyabete destek </a:t>
            </a:r>
            <a:r>
              <a:rPr lang="tr-TR" sz="2000" dirty="0">
                <a:latin typeface="Comic Sans MS" pitchFamily="66" charset="0"/>
              </a:rPr>
              <a:t>hazırlıklarının tamamlanması: </a:t>
            </a:r>
            <a:r>
              <a:rPr lang="tr-TR" sz="2000" dirty="0" smtClean="0">
                <a:latin typeface="Comic Sans MS" pitchFamily="66" charset="0"/>
              </a:rPr>
              <a:t>şeker/meyve suyu bulundurma, insülinin saklanma koşullarının sağlanması vb.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  <a:p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25" y="5776912"/>
            <a:ext cx="1971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ADA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7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Comic Sans MS" pitchFamily="66" charset="0"/>
              </a:rPr>
              <a:t>Okulda Diyabet Programı-Temel </a:t>
            </a:r>
            <a:r>
              <a:rPr lang="tr-TR" dirty="0" smtClean="0">
                <a:latin typeface="Comic Sans MS" pitchFamily="66" charset="0"/>
              </a:rPr>
              <a:t>Mesajlar 2</a:t>
            </a:r>
            <a:r>
              <a:rPr lang="tr-TR" dirty="0">
                <a:latin typeface="Comic Sans MS" pitchFamily="66" charset="0"/>
              </a:rPr>
              <a:t/>
            </a:r>
            <a:br>
              <a:rPr lang="tr-TR" dirty="0"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omic Sans MS" pitchFamily="66" charset="0"/>
              </a:rPr>
              <a:t>6. Öğrencinizin </a:t>
            </a:r>
            <a:r>
              <a:rPr lang="tr-TR" dirty="0">
                <a:latin typeface="Comic Sans MS" pitchFamily="66" charset="0"/>
              </a:rPr>
              <a:t>şeker ölçümü, beslenme ve insülin uygulamasını göze çarpmayan  nazik hatırlatmalar yapın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omic Sans MS" pitchFamily="66" charset="0"/>
              </a:rPr>
              <a:t>7. Genel </a:t>
            </a:r>
            <a:r>
              <a:rPr lang="tr-TR" dirty="0">
                <a:latin typeface="Comic Sans MS" pitchFamily="66" charset="0"/>
              </a:rPr>
              <a:t>durumunu kontrol edin (renk solukluğu, terleme, konsantrasyon düşüklüğü  vb.)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omic Sans MS" pitchFamily="66" charset="0"/>
              </a:rPr>
              <a:t>8. Gerektiği </a:t>
            </a:r>
            <a:r>
              <a:rPr lang="tr-TR" dirty="0">
                <a:latin typeface="Comic Sans MS" pitchFamily="66" charset="0"/>
              </a:rPr>
              <a:t>kadar lavaboya gitmesine izin verin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omic Sans MS" pitchFamily="66" charset="0"/>
              </a:rPr>
              <a:t>9. Aile </a:t>
            </a:r>
            <a:r>
              <a:rPr lang="tr-TR" dirty="0">
                <a:latin typeface="Comic Sans MS" pitchFamily="66" charset="0"/>
              </a:rPr>
              <a:t>ve sağlık personelinin iletişim bilgilerini kaydedin...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omic Sans MS" pitchFamily="66" charset="0"/>
              </a:rPr>
              <a:t>10. Sabırlı </a:t>
            </a:r>
            <a:r>
              <a:rPr lang="tr-TR" dirty="0">
                <a:latin typeface="Comic Sans MS" pitchFamily="66" charset="0"/>
              </a:rPr>
              <a:t>ve anlayışlı </a:t>
            </a:r>
            <a:r>
              <a:rPr lang="tr-TR" dirty="0" smtClean="0">
                <a:latin typeface="Comic Sans MS" pitchFamily="66" charset="0"/>
              </a:rPr>
              <a:t>olun.</a:t>
            </a:r>
            <a:endParaRPr lang="tr-TR" dirty="0"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25" y="5776912"/>
            <a:ext cx="1971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65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6" y="308768"/>
            <a:ext cx="8075612" cy="1012826"/>
          </a:xfrm>
        </p:spPr>
        <p:txBody>
          <a:bodyPr/>
          <a:lstStyle/>
          <a:p>
            <a:r>
              <a:rPr lang="tr-TR" altLang="tr-TR" dirty="0">
                <a:latin typeface="Comic Sans MS" charset="-94"/>
                <a:ea typeface="Comic Sans MS" charset="-94"/>
                <a:cs typeface="Comic Sans MS" charset="-94"/>
              </a:rPr>
              <a:t>Ti</a:t>
            </a:r>
            <a:r>
              <a:rPr lang="tr-TR" altLang="tr-TR" sz="3600" dirty="0">
                <a:latin typeface="Comic Sans MS" charset="-94"/>
                <a:ea typeface="Comic Sans MS" charset="-94"/>
                <a:cs typeface="Comic Sans MS" charset="-94"/>
              </a:rPr>
              <a:t>p 2 Diyabet Tanımı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7" y="1412875"/>
            <a:ext cx="10001250" cy="151731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tr-TR" alt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Tip 2 Diyabet; </a:t>
            </a:r>
            <a:r>
              <a:rPr lang="tr-TR" altLang="tr-TR" sz="2400" dirty="0">
                <a:latin typeface="Comic Sans MS" charset="-94"/>
                <a:ea typeface="Comic Sans MS" charset="-94"/>
                <a:cs typeface="Comic Sans MS" charset="-94"/>
              </a:rPr>
              <a:t>insülin rezistansına bağlı artmış insülin ihtiyacını karşılamak için insülin </a:t>
            </a:r>
            <a:r>
              <a:rPr lang="tr-TR" alt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üretiminin </a:t>
            </a:r>
            <a:r>
              <a:rPr lang="tr-TR" altLang="tr-TR" sz="2400" dirty="0">
                <a:latin typeface="Comic Sans MS" charset="-94"/>
                <a:ea typeface="Comic Sans MS" charset="-94"/>
                <a:cs typeface="Comic Sans MS" charset="-94"/>
              </a:rPr>
              <a:t>yetersiz kalması sonucu ortaya çıkan </a:t>
            </a:r>
            <a:r>
              <a:rPr lang="tr-TR" altLang="tr-TR" sz="2400" dirty="0" err="1">
                <a:latin typeface="Comic Sans MS" charset="-94"/>
                <a:ea typeface="Comic Sans MS" charset="-94"/>
                <a:cs typeface="Comic Sans MS" charset="-94"/>
              </a:rPr>
              <a:t>metabolik</a:t>
            </a:r>
            <a:r>
              <a:rPr lang="tr-TR" altLang="tr-TR" sz="2400" dirty="0">
                <a:latin typeface="Comic Sans MS" charset="-94"/>
                <a:ea typeface="Comic Sans MS" charset="-94"/>
                <a:cs typeface="Comic Sans MS" charset="-94"/>
              </a:rPr>
              <a:t> bir olaydır. </a:t>
            </a:r>
          </a:p>
        </p:txBody>
      </p:sp>
      <p:pic>
        <p:nvPicPr>
          <p:cNvPr id="19460" name="Picture 4" descr="Tam boyutlu görseli göste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5" y="3816350"/>
            <a:ext cx="3455988" cy="2522538"/>
          </a:xfrm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751764" y="4437064"/>
            <a:ext cx="2808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ARTAN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2400" dirty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İnsülin İhtiyacı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60514" y="4652964"/>
            <a:ext cx="3527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Comic Sans MS" charset="-94"/>
                <a:ea typeface="Comic Sans MS" charset="-94"/>
                <a:cs typeface="Comic Sans MS" charset="-94"/>
              </a:rPr>
              <a:t>AZALAN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Comic Sans MS" charset="-94"/>
                <a:ea typeface="Comic Sans MS" charset="-94"/>
                <a:cs typeface="Comic Sans MS" charset="-94"/>
              </a:rPr>
              <a:t>İnsülin </a:t>
            </a:r>
            <a:r>
              <a:rPr lang="tr-TR" altLang="tr-TR" sz="2400" dirty="0" err="1">
                <a:solidFill>
                  <a:srgbClr val="000000"/>
                </a:solidFill>
                <a:latin typeface="Comic Sans MS" charset="-94"/>
                <a:ea typeface="Comic Sans MS" charset="-94"/>
                <a:cs typeface="Comic Sans MS" charset="-94"/>
              </a:rPr>
              <a:t>Sekresyonu</a:t>
            </a:r>
            <a:r>
              <a:rPr lang="tr-TR" altLang="tr-TR" sz="2400" dirty="0">
                <a:latin typeface="Comic Sans MS" charset="-94"/>
                <a:ea typeface="Comic Sans MS" charset="-94"/>
                <a:cs typeface="Comic Sans MS" charset="-9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1342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charset="-94"/>
                <a:ea typeface="Comic Sans MS" charset="-94"/>
                <a:cs typeface="Comic Sans MS" charset="-94"/>
              </a:rPr>
              <a:t>TİP 2 DİYABET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941688" y="2190043"/>
            <a:ext cx="8504061" cy="3302707"/>
          </a:xfrm>
          <a:prstGeom prst="roundRect">
            <a:avLst/>
          </a:prstGeom>
          <a:solidFill>
            <a:srgbClr val="DAA0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tr-TR" sz="20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Tip 2 diyabet oluşumunda en önemli risk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obezitedir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A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ilede diyabet olması riski arttırır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Obeziteyle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mücadele Tip 2 diyabeti engelleyebilir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elirtiler sinsi ve yıllar içerisinde ortaya çıkar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Rastlantsal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kan şekeri yüksekliği ile tanı alabilirler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n sık ergenlik döneminde görülür.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090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Öğretmene Mesaj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2129450"/>
            <a:ext cx="9080500" cy="3864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OBEZ ÖĞRENCİLERİNİZ ÖZELLİKLE  AİLEDE DİYABET HİKAYESİ VARSA SAĞLIK MERKEZİNE BAŞVURMALARI ÖNERİLE BİLİR</a:t>
            </a: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....</a:t>
            </a:r>
          </a:p>
          <a:p>
            <a:endParaRPr lang="tr-TR" sz="24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342900" indent="-342900">
              <a:buFont typeface="Wingdings" charset="2"/>
              <a:buChar char="ü"/>
            </a:pP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342900" indent="-342900" algn="ctr">
              <a:buFont typeface="Wingdings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 ve insülin metabolizması ileri tetkiklerle değerlendirilmelidir.</a:t>
            </a:r>
            <a:endParaRPr lang="tr-TR" sz="24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16" y="203308"/>
            <a:ext cx="2009634" cy="27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Sunu Akışı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Diyabetin tanımı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Çocuklarda diyabet tipleri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Diyabet görülme sıklığı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Tip 1 Diyabet nasıl oluşur?</a:t>
            </a:r>
          </a:p>
          <a:p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Glukoz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 ve insülin tanımı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Tip 1 diyabetin belirtileri</a:t>
            </a:r>
          </a:p>
          <a:p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Tip 1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diyabetin nedenleri</a:t>
            </a:r>
          </a:p>
          <a:p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Tip 1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diyabetin tedavisi(insülin, beslenme, egzersiz, kendi kendine bakım)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Okulda yönetilmesi gereken acil durumlar(şeker düşüklüğü, bayılma vb.)</a:t>
            </a: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Tip 2 diyabet nedir? Yönetimi</a:t>
            </a:r>
          </a:p>
          <a:p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Şişmanlık ve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şişmanlığın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g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etirdiği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s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orunlarla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n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asıl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b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aş 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e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debiliriz</a:t>
            </a:r>
            <a:r>
              <a:rPr lang="tr-TR" sz="2000" dirty="0">
                <a:latin typeface="Comic Sans MS" charset="-94"/>
                <a:ea typeface="Comic Sans MS" charset="-94"/>
                <a:cs typeface="Comic Sans MS" charset="-94"/>
              </a:rPr>
              <a:t>?</a:t>
            </a:r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Diyabetli çocuk okula başlarken, sınav ve sosyal aktivitede</a:t>
            </a:r>
          </a:p>
          <a:p>
            <a:r>
              <a:rPr lang="tr-TR" sz="2000" dirty="0">
                <a:latin typeface="Comic Sans MS" pitchFamily="66" charset="0"/>
              </a:rPr>
              <a:t>Okulda </a:t>
            </a:r>
            <a:r>
              <a:rPr lang="tr-TR" sz="2000" dirty="0" smtClean="0">
                <a:latin typeface="Comic Sans MS" pitchFamily="66" charset="0"/>
              </a:rPr>
              <a:t>diyabet programı-temel mesajlar</a:t>
            </a:r>
            <a:r>
              <a:rPr lang="tr-TR" sz="2000" dirty="0">
                <a:latin typeface="Comic Sans MS" pitchFamily="66" charset="0"/>
              </a:rPr>
              <a:t/>
            </a:r>
            <a:br>
              <a:rPr lang="tr-TR" sz="2000" dirty="0">
                <a:latin typeface="Comic Sans MS" pitchFamily="66" charset="0"/>
              </a:rPr>
            </a:br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7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Comic Sans MS" charset="-94"/>
                <a:ea typeface="Comic Sans MS" charset="-94"/>
                <a:cs typeface="Comic Sans MS" charset="-94"/>
              </a:rPr>
              <a:t>Tip 2 Diyabet Yönetimi</a:t>
            </a:r>
            <a:endParaRPr lang="tr-TR" sz="36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0343"/>
            <a:ext cx="10515600" cy="469662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Tip 2 diyabet önlenebilir bir hastalıktır. </a:t>
            </a:r>
          </a:p>
          <a:p>
            <a:pPr>
              <a:buFont typeface="Wingdings" charset="2"/>
              <a:buChar char="ü"/>
            </a:pP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Obezite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 ile mücadele en önemli koruyucu faktördür</a:t>
            </a:r>
          </a:p>
          <a:p>
            <a:pPr>
              <a:buFont typeface="Wingdings" charset="2"/>
              <a:buChar char="ü"/>
            </a:pPr>
            <a:endParaRPr lang="tr-TR" sz="2000" u="sng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r>
              <a:rPr lang="tr-TR" sz="2000" u="sng" dirty="0" smtClean="0">
                <a:latin typeface="Comic Sans MS" charset="-94"/>
                <a:ea typeface="Comic Sans MS" charset="-94"/>
                <a:cs typeface="Comic Sans MS" charset="-94"/>
              </a:rPr>
              <a:t>Tedavi</a:t>
            </a:r>
            <a:endParaRPr lang="tr-TR" sz="2000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Sağlıklı beslenme ve yaşam şekli</a:t>
            </a: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Şeker düşürücü ilaçlar</a:t>
            </a:r>
          </a:p>
          <a:p>
            <a:pPr>
              <a:buFont typeface="Wingdings" charset="2"/>
              <a:buChar char="ü"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Gerekirse insülin</a:t>
            </a:r>
          </a:p>
          <a:p>
            <a:pPr>
              <a:buFont typeface="Wingdings" charset="2"/>
              <a:buChar char="ü"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108199" y="5180807"/>
            <a:ext cx="7975601" cy="723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Hastalığın durumuna göre tedavi basamakları </a:t>
            </a:r>
            <a:r>
              <a:rPr lang="tr-TR" sz="200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değişebilir...</a:t>
            </a:r>
            <a:endParaRPr lang="tr-TR" sz="20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pic>
        <p:nvPicPr>
          <p:cNvPr id="6" name="İçerik Yer Tutucus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40" y="574675"/>
            <a:ext cx="2535859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8613" y="365125"/>
            <a:ext cx="11025187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latin typeface="Comic Sans MS" charset="-94"/>
                <a:ea typeface="Comic Sans MS" charset="-94"/>
                <a:cs typeface="Comic Sans MS" charset="-94"/>
              </a:rPr>
              <a:t>Şişmanlık ve Şişmanlığın Getirdiği Sorunlarla Nasıl Baş Edebiliriz?</a:t>
            </a:r>
            <a:endParaRPr lang="tr-TR" sz="28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Dengeli ve sağlık beslenmek</a:t>
            </a:r>
          </a:p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Abur cubur ve hazır gıdalardan uzak durmak</a:t>
            </a:r>
          </a:p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Bilgisayar, tablet, telefonda geçen sürenin azaltılması( haftada maksimum 2 saat)</a:t>
            </a:r>
          </a:p>
          <a:p>
            <a:pPr marL="0" indent="0">
              <a:buNone/>
            </a:pP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Ders, etüt ve kurslardan sonra aktiviteye ayrılan sürenin arttırılması.</a:t>
            </a:r>
          </a:p>
          <a:p>
            <a:pPr marL="0" indent="0">
              <a:buNone/>
            </a:pPr>
            <a:endParaRPr lang="tr-TR" dirty="0" smtClean="0"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dirty="0" smtClean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06663" y="3995930"/>
            <a:ext cx="7658100" cy="1328738"/>
          </a:xfrm>
          <a:prstGeom prst="roundRect">
            <a:avLst/>
          </a:prstGeom>
          <a:solidFill>
            <a:srgbClr val="9CC5B9">
              <a:alpha val="52941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Gerekirse Profesyonel Destek</a:t>
            </a:r>
            <a:endParaRPr lang="tr-TR" sz="28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6" name="Sol Yukarı Ok 5"/>
          <p:cNvSpPr/>
          <p:nvPr/>
        </p:nvSpPr>
        <p:spPr>
          <a:xfrm rot="5400000">
            <a:off x="1700405" y="4125699"/>
            <a:ext cx="809240" cy="549703"/>
          </a:xfrm>
          <a:prstGeom prst="leftUpArrow">
            <a:avLst/>
          </a:prstGeom>
          <a:solidFill>
            <a:srgbClr val="3C7170">
              <a:alpha val="67059"/>
            </a:srgbClr>
          </a:solidFill>
          <a:ln>
            <a:solidFill>
              <a:srgbClr val="3C7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Okul Yönetimi Ve Öğretmene Mesaj</a:t>
            </a: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270000" y="1433513"/>
            <a:ext cx="8623300" cy="2590006"/>
          </a:xfrm>
          <a:prstGeom prst="roundRect">
            <a:avLst/>
          </a:prstGeom>
          <a:solidFill>
            <a:srgbClr val="DD9F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OKUL KANTİNLERİNDE SAĞLIKLI GIDALARIN BULUNDURUMASINI VE KANTİN GENELGESİNİN UYGULANMASI...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9636"/>
            <a:ext cx="3492500" cy="19558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03700"/>
            <a:ext cx="3097621" cy="21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Öğretmene Mesaj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1897538"/>
            <a:ext cx="8420100" cy="3038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i="1" u="sng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ÖĞRENCİ;</a:t>
            </a:r>
          </a:p>
          <a:p>
            <a:endParaRPr lang="tr-TR" sz="2400" i="1" u="sng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Sağlıklı Beslenme</a:t>
            </a:r>
          </a:p>
          <a:p>
            <a:pPr marL="342900" indent="-342900">
              <a:buFont typeface="Wingdings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Egzersiz</a:t>
            </a:r>
          </a:p>
          <a:p>
            <a:pPr marL="342900" indent="-342900">
              <a:buFont typeface="Wingdings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Spor Aktivitelere Teşvik Edilmeli.</a:t>
            </a:r>
          </a:p>
          <a:p>
            <a:pPr algn="ctr"/>
            <a:endParaRPr lang="tr-TR" sz="2400" b="1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BEDEN EĞİTİMİ ÖĞRETMENLERİ İLE İŞ BİRLİĞİ....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71" y="203308"/>
            <a:ext cx="2243479" cy="30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3 Resim" descr="junk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14313"/>
            <a:ext cx="3373967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4 Resim" descr="junk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9"/>
            <a:ext cx="45720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5 Resim" descr="junk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2" y="714375"/>
            <a:ext cx="333375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6 Resim" descr="junk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3500438"/>
            <a:ext cx="2952751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7 Resim" descr="junk-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2" y="4286250"/>
            <a:ext cx="333374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8 Resim" descr="junk food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2" y="2881316"/>
            <a:ext cx="32385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Dikdörtgen"/>
          <p:cNvSpPr/>
          <p:nvPr/>
        </p:nvSpPr>
        <p:spPr>
          <a:xfrm rot="19780109">
            <a:off x="2393952" y="2794003"/>
            <a:ext cx="8667749" cy="1116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prstClr val="black"/>
                </a:solidFill>
              </a:rPr>
              <a:t>SAĞLIĞA ZARARLIDIR </a:t>
            </a:r>
            <a:r>
              <a:rPr lang="tr-TR" dirty="0">
                <a:solidFill>
                  <a:srgbClr val="FFFFFF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75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9525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latin typeface="Comic Sans MS" charset="-94"/>
                <a:ea typeface="Comic Sans MS" charset="-94"/>
                <a:cs typeface="Comic Sans MS" charset="-94"/>
              </a:rPr>
              <a:t>DİYABETİN TANIMI</a:t>
            </a:r>
            <a:endParaRPr lang="tr-TR" altLang="tr-TR" sz="36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2028825" y="3463276"/>
            <a:ext cx="7038975" cy="4397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altLang="tr-TR" sz="2400" dirty="0" smtClean="0">
                <a:latin typeface="Comic Sans MS" charset="-94"/>
                <a:ea typeface="Comic Sans MS" charset="-94"/>
                <a:cs typeface="Comic Sans MS" charset="-94"/>
              </a:rPr>
              <a:t>DİYABETİN TANIMLANMASI</a:t>
            </a:r>
            <a:endParaRPr lang="tr-TR" altLang="tr-TR" sz="24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graphicFrame>
        <p:nvGraphicFramePr>
          <p:cNvPr id="53314" name="Group 6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9793378"/>
              </p:ext>
            </p:extLst>
          </p:nvPr>
        </p:nvGraphicFramePr>
        <p:xfrm>
          <a:off x="1985961" y="4323702"/>
          <a:ext cx="7858125" cy="1391298"/>
        </p:xfrm>
        <a:graphic>
          <a:graphicData uri="http://schemas.openxmlformats.org/drawingml/2006/table">
            <a:tbl>
              <a:tblPr/>
              <a:tblGrid>
                <a:gridCol w="7858125"/>
              </a:tblGrid>
              <a:tr h="1391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5000"/>
                        <a:defRPr sz="2800" b="1">
                          <a:solidFill>
                            <a:srgbClr val="382D87"/>
                          </a:solidFill>
                          <a:latin typeface="Tahom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 b="1">
                          <a:solidFill>
                            <a:srgbClr val="382D87"/>
                          </a:solidFill>
                          <a:latin typeface="Tahom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382D87"/>
                          </a:solidFill>
                          <a:latin typeface="Tahom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b="1">
                          <a:solidFill>
                            <a:srgbClr val="382D87"/>
                          </a:solidFill>
                          <a:latin typeface="Tahom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b="1">
                          <a:solidFill>
                            <a:srgbClr val="382D87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382D87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382D87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382D87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382D87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-94"/>
                          <a:ea typeface="Comic Sans MS" charset="-94"/>
                          <a:cs typeface="Comic Sans MS" charset="-94"/>
                        </a:rPr>
                        <a:t>Kan şekerinin açlıkta 100  mg/dl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-94"/>
                          <a:ea typeface="Comic Sans MS" charset="-94"/>
                          <a:cs typeface="Comic Sans MS" charset="-94"/>
                        </a:rPr>
                        <a:t>Rastlantısal 200 mg/dl üzerinde olması</a:t>
                      </a:r>
                      <a:endParaRPr kumimoji="0" lang="tr-TR" altLang="tr-T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-94"/>
                        <a:ea typeface="Comic Sans MS" charset="-94"/>
                        <a:cs typeface="Comic Sans MS" charset="-94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5A0"/>
                    </a:solidFill>
                  </a:tcPr>
                </a:tc>
              </a:tr>
            </a:tbl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985961" y="1591866"/>
            <a:ext cx="7038975" cy="719138"/>
          </a:xfrm>
          <a:prstGeom prst="roundRect">
            <a:avLst/>
          </a:prstGeom>
          <a:solidFill>
            <a:srgbClr val="D77B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İnsülinin eksikliği veya etkisizliği</a:t>
            </a:r>
            <a:endParaRPr lang="tr-TR" sz="28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339555" y="2711053"/>
            <a:ext cx="331788" cy="558132"/>
          </a:xfrm>
          <a:prstGeom prst="downArrow">
            <a:avLst/>
          </a:prstGeom>
          <a:solidFill>
            <a:srgbClr val="AB6478"/>
          </a:solidFill>
          <a:ln>
            <a:solidFill>
              <a:srgbClr val="AB6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Çocuklardaki Diyabet Tipleri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2500" y="1943100"/>
            <a:ext cx="10515600" cy="4205288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tr-TR" sz="3200" b="1" dirty="0" smtClean="0">
                <a:solidFill>
                  <a:srgbClr val="FF0000"/>
                </a:solidFill>
                <a:latin typeface="Comic Sans MS" charset="-94"/>
                <a:ea typeface="Comic Sans MS" charset="-94"/>
                <a:cs typeface="Comic Sans MS" charset="-94"/>
              </a:rPr>
              <a:t>Tip 1 Diyabet(%90)</a:t>
            </a:r>
          </a:p>
          <a:p>
            <a:pPr>
              <a:buFont typeface="Wingdings" charset="2"/>
              <a:buChar char="ü"/>
            </a:pPr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Tip 2 Diyabet(%5-10)</a:t>
            </a:r>
          </a:p>
          <a:p>
            <a:pPr>
              <a:buFont typeface="Wingdings" charset="2"/>
              <a:buChar char="ü"/>
            </a:pPr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Nadir Görülen Diğer Tipleri</a:t>
            </a:r>
          </a:p>
          <a:p>
            <a:pPr>
              <a:buFont typeface="Wingdings" charset="2"/>
              <a:buChar char="ü"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Kaynak: Rehber,</a:t>
            </a:r>
            <a:endParaRPr lang="tr-TR" dirty="0"/>
          </a:p>
        </p:txBody>
      </p:sp>
      <p:sp>
        <p:nvSpPr>
          <p:cNvPr id="8" name="AutoShape 2" descr="düşünen insan ile ilgili görsel sonucu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576388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http://image.1trk.net/uploads/14537879586826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60" y="4704886"/>
            <a:ext cx="2479675" cy="16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ulut Belirtme Çizgisi 9"/>
          <p:cNvSpPr/>
          <p:nvPr/>
        </p:nvSpPr>
        <p:spPr>
          <a:xfrm>
            <a:off x="3562350" y="4264593"/>
            <a:ext cx="3209925" cy="1714500"/>
          </a:xfrm>
          <a:prstGeom prst="cloudCallout">
            <a:avLst>
              <a:gd name="adj1" fmla="val 84106"/>
              <a:gd name="adj2" fmla="val 35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Tip 1 diyabet  ?</a:t>
            </a:r>
          </a:p>
          <a:p>
            <a:pPr algn="ctr"/>
            <a:r>
              <a:rPr lang="tr-TR" dirty="0" smtClean="0"/>
              <a:t>Tip 2 Diyabet ? 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8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TİP 1 DİYABET NASIL OLUŞUR?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320800" y="2679700"/>
            <a:ext cx="9118600" cy="2362200"/>
          </a:xfrm>
          <a:prstGeom prst="roundRect">
            <a:avLst/>
          </a:prstGeom>
          <a:solidFill>
            <a:srgbClr val="D09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İinsülin</a:t>
            </a:r>
            <a:r>
              <a:rPr lang="tr-TR" sz="36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eksikliği sonucu, kandaki şekerin yükselmesiyle sonucu görülür</a:t>
            </a:r>
            <a:endParaRPr lang="tr-TR" sz="36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88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6100"/>
          </a:xfrm>
        </p:spPr>
        <p:txBody>
          <a:bodyPr>
            <a:normAutofit fontScale="90000"/>
          </a:bodyPr>
          <a:lstStyle/>
          <a:p>
            <a:r>
              <a:rPr lang="tr-TR" sz="4000" dirty="0" err="1" smtClean="0">
                <a:latin typeface="Comic Sans MS" charset="-94"/>
                <a:ea typeface="Comic Sans MS" charset="-94"/>
                <a:cs typeface="Comic Sans MS" charset="-94"/>
              </a:rPr>
              <a:t>Glukoz</a:t>
            </a:r>
            <a:r>
              <a:rPr lang="tr-TR" sz="4000" dirty="0" smtClean="0">
                <a:latin typeface="Comic Sans MS" charset="-94"/>
                <a:ea typeface="Comic Sans MS" charset="-94"/>
                <a:cs typeface="Comic Sans MS" charset="-94"/>
              </a:rPr>
              <a:t>(Şeker) Nedir?</a:t>
            </a:r>
            <a:endParaRPr lang="tr-TR" sz="4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marL="0" indent="0">
              <a:buNone/>
            </a:pPr>
            <a:endParaRPr lang="tr-TR" altLang="tr-TR" dirty="0" smtClean="0"/>
          </a:p>
          <a:p>
            <a:pPr marL="0" indent="0">
              <a:buNone/>
            </a:pPr>
            <a:endParaRPr lang="tr-TR" altLang="tr-TR" dirty="0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1359689" y="1134484"/>
            <a:ext cx="8905875" cy="6572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Vücudumuzun enerji için şekere ihtiyacı vardır. </a:t>
            </a:r>
          </a:p>
        </p:txBody>
      </p:sp>
      <p:sp>
        <p:nvSpPr>
          <p:cNvPr id="6" name="Aşağı Ok 5"/>
          <p:cNvSpPr/>
          <p:nvPr/>
        </p:nvSpPr>
        <p:spPr>
          <a:xfrm>
            <a:off x="5650696" y="1845396"/>
            <a:ext cx="271460" cy="448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1359689" y="3939362"/>
            <a:ext cx="8905875" cy="860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Kandaki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şekerin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enerjiye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dönüşmesi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için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hücre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içine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girmesi gerekir. </a:t>
            </a:r>
          </a:p>
          <a:p>
            <a:endParaRPr lang="tr-TR" sz="2000" dirty="0" smtClean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1340638" y="2314079"/>
            <a:ext cx="8905875" cy="9985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Enerjinin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büyük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bir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bölümu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̈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yediğimiz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besinlerdeki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şekerden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ve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karaciğerde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depolanan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şekerden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(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Glukozdan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) elde edilir. 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1359689" y="5426354"/>
            <a:ext cx="8905875" cy="919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Şekerin hücre içine girmesi için, pankreastan salgılanan “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insülin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” hormonuna gereksinim vardır. </a:t>
            </a:r>
          </a:p>
        </p:txBody>
      </p:sp>
      <p:sp>
        <p:nvSpPr>
          <p:cNvPr id="13" name="Aşağı Ok 12"/>
          <p:cNvSpPr/>
          <p:nvPr/>
        </p:nvSpPr>
        <p:spPr>
          <a:xfrm>
            <a:off x="5650696" y="3346533"/>
            <a:ext cx="271460" cy="558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>
            <a:off x="5657845" y="4799582"/>
            <a:ext cx="271460" cy="573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93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charset="-94"/>
                <a:ea typeface="Comic Sans MS" charset="-94"/>
                <a:cs typeface="Comic Sans MS" charset="-94"/>
              </a:rPr>
              <a:t>İnsülin Nedir?</a:t>
            </a:r>
            <a:endParaRPr lang="tr-TR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Content Placeholder 94" descr="İnsülin-Salgılanması_s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4111" y="3889747"/>
            <a:ext cx="3567112" cy="279078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11982" y="1295297"/>
            <a:ext cx="9901237" cy="11446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Comic Sans MS" charset="-94"/>
                <a:ea typeface="Comic Sans MS" charset="-94"/>
                <a:cs typeface="Comic Sans MS" charset="-94"/>
              </a:rPr>
              <a:t>İ</a:t>
            </a: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̇nsülin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, pankreasın beta </a:t>
            </a: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hücreleri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 tarafından salgılanır ve </a:t>
            </a: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vücutta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 enerji dengesini kontrol eden en </a:t>
            </a: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önemli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 hormondur. </a:t>
            </a:r>
          </a:p>
        </p:txBody>
      </p:sp>
      <p:sp>
        <p:nvSpPr>
          <p:cNvPr id="6" name="TextBox 49"/>
          <p:cNvSpPr txBox="1">
            <a:spLocks noChangeArrowheads="1"/>
          </p:cNvSpPr>
          <p:nvPr/>
        </p:nvSpPr>
        <p:spPr bwMode="auto">
          <a:xfrm>
            <a:off x="9582150" y="5703238"/>
            <a:ext cx="228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-94"/>
                <a:ea typeface="Geneva" charset="-94"/>
              </a:defRPr>
            </a:lvl9pPr>
          </a:lstStyle>
          <a:p>
            <a:pPr algn="r" eaLnBrk="1" hangingPunct="1"/>
            <a:r>
              <a:rPr lang="en-US" altLang="tr-TR" sz="1600" b="1" dirty="0" err="1">
                <a:latin typeface="Comic Sans MS" charset="-94"/>
                <a:ea typeface="Comic Sans MS" charset="-94"/>
                <a:cs typeface="Comic Sans MS" charset="-94"/>
              </a:rPr>
              <a:t>Pankreas</a:t>
            </a:r>
            <a:r>
              <a:rPr lang="en-US" altLang="tr-TR" sz="1600" b="1" dirty="0">
                <a:latin typeface="Comic Sans MS" charset="-94"/>
                <a:ea typeface="Comic Sans MS" charset="-94"/>
                <a:cs typeface="Comic Sans MS" charset="-94"/>
              </a:rPr>
              <a:t>, </a:t>
            </a:r>
            <a:r>
              <a:rPr lang="en-US" altLang="tr-TR" sz="1600" b="1" dirty="0" err="1">
                <a:latin typeface="Comic Sans MS" charset="-94"/>
                <a:ea typeface="Comic Sans MS" charset="-94"/>
                <a:cs typeface="Comic Sans MS" charset="-94"/>
              </a:rPr>
              <a:t>kandaki</a:t>
            </a:r>
            <a:r>
              <a:rPr lang="en-US" altLang="tr-TR" sz="1600" b="1" dirty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en-US" altLang="tr-TR" sz="1600" b="1" dirty="0" err="1" smtClean="0">
                <a:latin typeface="Comic Sans MS" charset="-94"/>
                <a:ea typeface="Comic Sans MS" charset="-94"/>
                <a:cs typeface="Comic Sans MS" charset="-94"/>
              </a:rPr>
              <a:t>glukoz</a:t>
            </a:r>
            <a:r>
              <a:rPr lang="en-US" altLang="tr-TR" sz="1600" b="1" dirty="0" smtClean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en-US" altLang="tr-TR" sz="1600" b="1" dirty="0" err="1">
                <a:latin typeface="Comic Sans MS" charset="-94"/>
                <a:ea typeface="Comic Sans MS" charset="-94"/>
                <a:cs typeface="Comic Sans MS" charset="-94"/>
              </a:rPr>
              <a:t>düzeyine</a:t>
            </a:r>
            <a:r>
              <a:rPr lang="en-US" altLang="tr-TR" sz="1600" b="1" dirty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en-US" altLang="tr-TR" sz="1600" b="1" dirty="0" err="1">
                <a:latin typeface="Comic Sans MS" charset="-94"/>
                <a:ea typeface="Comic Sans MS" charset="-94"/>
                <a:cs typeface="Comic Sans MS" charset="-94"/>
              </a:rPr>
              <a:t>göre</a:t>
            </a:r>
            <a:r>
              <a:rPr lang="en-US" altLang="tr-TR" sz="1600" b="1" dirty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en-US" altLang="tr-TR" sz="1600" b="1" dirty="0" err="1">
                <a:latin typeface="Comic Sans MS" charset="-94"/>
                <a:ea typeface="Comic Sans MS" charset="-94"/>
                <a:cs typeface="Comic Sans MS" charset="-94"/>
              </a:rPr>
              <a:t>insülin</a:t>
            </a:r>
            <a:r>
              <a:rPr lang="en-US" altLang="tr-TR" sz="1600" b="1" dirty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en-US" altLang="tr-TR" sz="1600" b="1" dirty="0" err="1">
                <a:latin typeface="Comic Sans MS" charset="-94"/>
                <a:ea typeface="Comic Sans MS" charset="-94"/>
                <a:cs typeface="Comic Sans MS" charset="-94"/>
              </a:rPr>
              <a:t>salgılar</a:t>
            </a:r>
            <a:r>
              <a:rPr lang="en-US" altLang="tr-TR" sz="1600" b="1" dirty="0">
                <a:latin typeface="Comic Sans MS" charset="-94"/>
                <a:ea typeface="Comic Sans MS" charset="-94"/>
                <a:cs typeface="Comic Sans MS" charset="-94"/>
              </a:rPr>
              <a:t>.</a:t>
            </a:r>
          </a:p>
          <a:p>
            <a:pPr algn="r" eaLnBrk="1" hangingPunct="1"/>
            <a:endParaRPr lang="en-US" altLang="tr-TR" sz="1600" b="1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233489" y="2745139"/>
            <a:ext cx="9086850" cy="11715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Görevi kanın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içindeki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şekerin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hücre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içine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girmesini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sağlamaktır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. Bu sayede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şeker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 yanarak enerjiye </a:t>
            </a:r>
            <a:r>
              <a:rPr lang="tr-TR" sz="2000" dirty="0" err="1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dönüşür</a:t>
            </a:r>
            <a:r>
              <a:rPr lang="tr-TR" sz="2000" dirty="0" smtClean="0">
                <a:solidFill>
                  <a:schemeClr val="tx1"/>
                </a:solidFill>
                <a:latin typeface="Comic Sans MS" charset="-94"/>
                <a:ea typeface="Comic Sans MS" charset="-94"/>
                <a:cs typeface="Comic Sans MS" charset="-94"/>
              </a:rPr>
              <a:t>. </a:t>
            </a:r>
            <a:endParaRPr lang="tr-TR" sz="2000" dirty="0">
              <a:solidFill>
                <a:schemeClr val="tx1"/>
              </a:solidFill>
              <a:latin typeface="Comic Sans MS" charset="-94"/>
              <a:ea typeface="Comic Sans MS" charset="-94"/>
              <a:cs typeface="Comic Sans MS" charset="-94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627710" y="4173552"/>
            <a:ext cx="5373292" cy="8764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smtClean="0">
                <a:latin typeface="Comic Sans MS" charset="-94"/>
                <a:ea typeface="Comic Sans MS" charset="-94"/>
                <a:cs typeface="Comic Sans MS" charset="-94"/>
              </a:rPr>
              <a:t>Temel 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etkisi kan </a:t>
            </a: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şekerini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 </a:t>
            </a:r>
            <a:r>
              <a:rPr lang="tr-TR" sz="2000" dirty="0" err="1" smtClean="0">
                <a:latin typeface="Comic Sans MS" charset="-94"/>
                <a:ea typeface="Comic Sans MS" charset="-94"/>
                <a:cs typeface="Comic Sans MS" charset="-94"/>
              </a:rPr>
              <a:t>düşürmektir</a:t>
            </a:r>
            <a:r>
              <a:rPr lang="tr-TR" sz="2000" dirty="0" smtClean="0">
                <a:latin typeface="Comic Sans MS" charset="-94"/>
                <a:ea typeface="Comic Sans MS" charset="-94"/>
                <a:cs typeface="Comic Sans MS" charset="-94"/>
              </a:rPr>
              <a:t>. </a:t>
            </a:r>
            <a:endParaRPr lang="tr-TR" sz="2000" dirty="0">
              <a:latin typeface="Comic Sans MS" charset="-94"/>
              <a:ea typeface="Comic Sans MS" charset="-94"/>
              <a:cs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8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talama">
  <a:themeElements>
    <a:clrScheme name="Özel 2">
      <a:dk1>
        <a:sysClr val="windowText" lastClr="000000"/>
      </a:dk1>
      <a:lt1>
        <a:srgbClr val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Özel 2">
    <a:dk1>
      <a:sysClr val="windowText" lastClr="000000"/>
    </a:dk1>
    <a:lt1>
      <a:srgbClr val="FFFFFF"/>
    </a:lt1>
    <a:dk2>
      <a:srgbClr val="FFFFFF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1600</Words>
  <Application>Microsoft Office PowerPoint</Application>
  <PresentationFormat>Geniş ekran</PresentationFormat>
  <Paragraphs>359</Paragraphs>
  <Slides>44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Comic Sans MS</vt:lpstr>
      <vt:lpstr>Geneva</vt:lpstr>
      <vt:lpstr>Lucida Grande</vt:lpstr>
      <vt:lpstr>Tahoma</vt:lpstr>
      <vt:lpstr>Wingdings</vt:lpstr>
      <vt:lpstr>Wingdings 2</vt:lpstr>
      <vt:lpstr>Office Teması</vt:lpstr>
      <vt:lpstr>Ortalama</vt:lpstr>
      <vt:lpstr> ÇOCUKLUK ÇAĞI DİYABETİ   ÖĞRETMEN SUNUMU</vt:lpstr>
      <vt:lpstr>Çocuklarda Diyabet  Sorunlar-Çözümler</vt:lpstr>
      <vt:lpstr>Programın Amacı </vt:lpstr>
      <vt:lpstr>Sunu Akışı</vt:lpstr>
      <vt:lpstr>DİYABETİN TANIMI</vt:lpstr>
      <vt:lpstr>Çocuklardaki Diyabet Tipleri</vt:lpstr>
      <vt:lpstr>TİP 1 DİYABET NASIL OLUŞUR?</vt:lpstr>
      <vt:lpstr>Glukoz(Şeker) Nedir?</vt:lpstr>
      <vt:lpstr>İnsülin Nedir?</vt:lpstr>
      <vt:lpstr> DİYABET</vt:lpstr>
      <vt:lpstr>Tip 1 Diyabet Belirti Ve Bulgular</vt:lpstr>
      <vt:lpstr>Öğretmene Mesaj</vt:lpstr>
      <vt:lpstr>Peki Sonra...</vt:lpstr>
      <vt:lpstr>Tip 1 Diyabetin Nedenleri</vt:lpstr>
      <vt:lpstr>Temel Mesaj...</vt:lpstr>
      <vt:lpstr>Diyabet Tedavisi</vt:lpstr>
      <vt:lpstr>Tip 1 Diyabet Tedavisinde Amaç</vt:lpstr>
      <vt:lpstr>İnsülin Tedavisi</vt:lpstr>
      <vt:lpstr>Okul Yönetimi Ve Öğretmene Mesaj</vt:lpstr>
      <vt:lpstr>Beslenme Tedavisi </vt:lpstr>
      <vt:lpstr>Beslenme </vt:lpstr>
      <vt:lpstr>Egzersiz Tedavisi</vt:lpstr>
      <vt:lpstr>Egzersizde Tedbirler</vt:lpstr>
      <vt:lpstr>Kendi Kendine Bakım  </vt:lpstr>
      <vt:lpstr>Temel Mesajlar </vt:lpstr>
      <vt:lpstr> OKULDA YÖNETİLMESİ GEREKEN ACİL DURUMLAR  Şeker Düşüklüğü (Hipoglisemi)</vt:lpstr>
      <vt:lpstr>Şeker Düşüklüğü Tedavisi</vt:lpstr>
      <vt:lpstr>BAYILMA İĞNESİ HAYAT KURTARIR, YAPMAMAK RİSKLİDİR...</vt:lpstr>
      <vt:lpstr>PowerPoint Sunusu</vt:lpstr>
      <vt:lpstr>Öğretmene Mesaj</vt:lpstr>
      <vt:lpstr>Kimler Diyabeti Bilmeli?</vt:lpstr>
      <vt:lpstr>Diyabetli Çocuk Okula Başlarken  </vt:lpstr>
      <vt:lpstr>Sınav Zamanı</vt:lpstr>
      <vt:lpstr> Egzersiz ve Sosyal Aktiviteler</vt:lpstr>
      <vt:lpstr>Okulda Diyabet Programı-Temel Mesajlar 1 </vt:lpstr>
      <vt:lpstr>Okulda Diyabet Programı-Temel Mesajlar 2 </vt:lpstr>
      <vt:lpstr>Tip 2 Diyabet Tanımı </vt:lpstr>
      <vt:lpstr>TİP 2 DİYABET</vt:lpstr>
      <vt:lpstr>Öğretmene Mesaj</vt:lpstr>
      <vt:lpstr>Tip 2 Diyabet Yönetimi</vt:lpstr>
      <vt:lpstr>Şişmanlık ve Şişmanlığın Getirdiği Sorunlarla Nasıl Baş Edebiliriz?</vt:lpstr>
      <vt:lpstr>Okul Yönetimi Ve Öğretmene Mesaj</vt:lpstr>
      <vt:lpstr>Öğretmene Mesaj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OKULDA DİYABET BAKIMI/PROGRAMI</dc:title>
  <dc:creator>Microsoft Office Kullanıcısı</dc:creator>
  <cp:lastModifiedBy>Duygu BAŞKIRT</cp:lastModifiedBy>
  <cp:revision>102</cp:revision>
  <dcterms:created xsi:type="dcterms:W3CDTF">2017-03-19T08:42:58Z</dcterms:created>
  <dcterms:modified xsi:type="dcterms:W3CDTF">2019-10-25T07:44:12Z</dcterms:modified>
</cp:coreProperties>
</file>