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40"/>
  </p:notesMasterIdLst>
  <p:sldIdLst>
    <p:sldId id="307" r:id="rId2"/>
    <p:sldId id="308" r:id="rId3"/>
    <p:sldId id="309" r:id="rId4"/>
    <p:sldId id="310" r:id="rId5"/>
    <p:sldId id="258" r:id="rId6"/>
    <p:sldId id="259" r:id="rId7"/>
    <p:sldId id="261" r:id="rId8"/>
    <p:sldId id="260" r:id="rId9"/>
    <p:sldId id="275" r:id="rId10"/>
    <p:sldId id="276" r:id="rId11"/>
    <p:sldId id="263" r:id="rId12"/>
    <p:sldId id="264" r:id="rId13"/>
    <p:sldId id="265" r:id="rId14"/>
    <p:sldId id="266" r:id="rId15"/>
    <p:sldId id="268" r:id="rId16"/>
    <p:sldId id="270" r:id="rId17"/>
    <p:sldId id="311" r:id="rId18"/>
    <p:sldId id="312" r:id="rId19"/>
    <p:sldId id="314" r:id="rId20"/>
    <p:sldId id="316" r:id="rId21"/>
    <p:sldId id="277" r:id="rId22"/>
    <p:sldId id="278" r:id="rId23"/>
    <p:sldId id="279" r:id="rId24"/>
    <p:sldId id="280" r:id="rId25"/>
    <p:sldId id="283" r:id="rId26"/>
    <p:sldId id="286" r:id="rId27"/>
    <p:sldId id="287" r:id="rId28"/>
    <p:sldId id="288" r:id="rId29"/>
    <p:sldId id="289" r:id="rId30"/>
    <p:sldId id="290" r:id="rId31"/>
    <p:sldId id="291" r:id="rId32"/>
    <p:sldId id="295" r:id="rId33"/>
    <p:sldId id="296" r:id="rId34"/>
    <p:sldId id="297" r:id="rId35"/>
    <p:sldId id="299" r:id="rId36"/>
    <p:sldId id="301" r:id="rId37"/>
    <p:sldId id="302" r:id="rId38"/>
    <p:sldId id="304" r:id="rId3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D33"/>
    <a:srgbClr val="66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74"/>
  </p:normalViewPr>
  <p:slideViewPr>
    <p:cSldViewPr>
      <p:cViewPr varScale="1">
        <p:scale>
          <a:sx n="87" d="100"/>
          <a:sy n="87" d="100"/>
        </p:scale>
        <p:origin x="14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6373F-71AF-404E-9AD3-63820636E9A3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4985E8B-66BA-4BBF-8071-F3C792B5E94F}">
      <dgm:prSet phldrT="[Metin]"/>
      <dgm:spPr/>
      <dgm:t>
        <a:bodyPr/>
        <a:lstStyle/>
        <a:p>
          <a:r>
            <a:rPr lang="tr-TR" dirty="0" smtClean="0"/>
            <a:t>Yiyeceklerin bir kısmı şekere dönüşür</a:t>
          </a:r>
          <a:endParaRPr lang="tr-TR" dirty="0"/>
        </a:p>
      </dgm:t>
    </dgm:pt>
    <dgm:pt modelId="{61D2E8BD-390D-4825-A170-B87BCE9DB79B}" type="parTrans" cxnId="{87BA0BF6-4919-469A-A469-A3EC8CAE5ACD}">
      <dgm:prSet/>
      <dgm:spPr/>
      <dgm:t>
        <a:bodyPr/>
        <a:lstStyle/>
        <a:p>
          <a:endParaRPr lang="tr-TR"/>
        </a:p>
      </dgm:t>
    </dgm:pt>
    <dgm:pt modelId="{576D5189-C6DB-4179-9BBB-23665885982F}" type="sibTrans" cxnId="{87BA0BF6-4919-469A-A469-A3EC8CAE5ACD}">
      <dgm:prSet/>
      <dgm:spPr/>
      <dgm:t>
        <a:bodyPr/>
        <a:lstStyle/>
        <a:p>
          <a:endParaRPr lang="tr-TR"/>
        </a:p>
      </dgm:t>
    </dgm:pt>
    <dgm:pt modelId="{419F454F-562F-48FF-AD1F-F66DE7A42B54}">
      <dgm:prSet/>
      <dgm:spPr/>
      <dgm:t>
        <a:bodyPr/>
        <a:lstStyle/>
        <a:p>
          <a:r>
            <a:rPr lang="tr-TR" dirty="0" smtClean="0"/>
            <a:t>Şeker kana karışır ve kan şekeri yükselmeye başlar</a:t>
          </a:r>
          <a:endParaRPr lang="tr-TR" dirty="0"/>
        </a:p>
      </dgm:t>
    </dgm:pt>
    <dgm:pt modelId="{3ED0C115-667A-4A81-80C0-C188312D51C1}" type="parTrans" cxnId="{44996E9D-95B5-4BE6-9759-B118E120CFD6}">
      <dgm:prSet/>
      <dgm:spPr/>
      <dgm:t>
        <a:bodyPr/>
        <a:lstStyle/>
        <a:p>
          <a:endParaRPr lang="tr-TR"/>
        </a:p>
      </dgm:t>
    </dgm:pt>
    <dgm:pt modelId="{B1825317-E56D-4D31-A816-F48E80E5F854}" type="sibTrans" cxnId="{44996E9D-95B5-4BE6-9759-B118E120CFD6}">
      <dgm:prSet/>
      <dgm:spPr/>
      <dgm:t>
        <a:bodyPr/>
        <a:lstStyle/>
        <a:p>
          <a:endParaRPr lang="tr-TR"/>
        </a:p>
      </dgm:t>
    </dgm:pt>
    <dgm:pt modelId="{8F5D3B98-30DC-4EC5-A333-5D58548A60F2}">
      <dgm:prSet custT="1"/>
      <dgm:spPr/>
      <dgm:t>
        <a:bodyPr/>
        <a:lstStyle/>
        <a:p>
          <a:r>
            <a:rPr lang="tr-TR" sz="1800" dirty="0" smtClean="0"/>
            <a:t>Şeker hücre içine girer ve </a:t>
          </a:r>
          <a:r>
            <a:rPr lang="tr-TR" sz="2000" dirty="0" smtClean="0"/>
            <a:t>enerji</a:t>
          </a:r>
          <a:r>
            <a:rPr lang="tr-TR" sz="1800" dirty="0" smtClean="0"/>
            <a:t> üretiminde kullanılır</a:t>
          </a:r>
          <a:endParaRPr lang="tr-TR" sz="1800" dirty="0"/>
        </a:p>
      </dgm:t>
    </dgm:pt>
    <dgm:pt modelId="{D90B40BE-1E79-4535-9C78-8DA4AC956E24}" type="parTrans" cxnId="{7C33A09B-1BD7-4303-A0AF-F8B4BCF36650}">
      <dgm:prSet/>
      <dgm:spPr/>
      <dgm:t>
        <a:bodyPr/>
        <a:lstStyle/>
        <a:p>
          <a:endParaRPr lang="tr-TR"/>
        </a:p>
      </dgm:t>
    </dgm:pt>
    <dgm:pt modelId="{270CF6CD-9591-4236-A28E-E453B48ACC6B}" type="sibTrans" cxnId="{7C33A09B-1BD7-4303-A0AF-F8B4BCF36650}">
      <dgm:prSet/>
      <dgm:spPr/>
      <dgm:t>
        <a:bodyPr/>
        <a:lstStyle/>
        <a:p>
          <a:endParaRPr lang="tr-TR"/>
        </a:p>
      </dgm:t>
    </dgm:pt>
    <dgm:pt modelId="{47D6CFDA-9BE0-4C06-B2B3-3CFD58C33584}">
      <dgm:prSet custT="1"/>
      <dgm:spPr/>
      <dgm:t>
        <a:bodyPr/>
        <a:lstStyle/>
        <a:p>
          <a:r>
            <a:rPr lang="tr-TR" sz="1800" dirty="0" smtClean="0"/>
            <a:t>Vücut kan şekeri yüksekliğini hissettiği zaman ise pankreasa uyarı gönderir</a:t>
          </a:r>
        </a:p>
      </dgm:t>
    </dgm:pt>
    <dgm:pt modelId="{BC517AAA-9364-4A4C-8934-7EFED5E2CCD2}" type="parTrans" cxnId="{68A9035D-951B-4ECF-AE6F-D1170ACC920B}">
      <dgm:prSet/>
      <dgm:spPr/>
      <dgm:t>
        <a:bodyPr/>
        <a:lstStyle/>
        <a:p>
          <a:endParaRPr lang="tr-TR"/>
        </a:p>
      </dgm:t>
    </dgm:pt>
    <dgm:pt modelId="{3D1BACA3-3807-4A51-9B4E-ED58B55652F6}" type="sibTrans" cxnId="{68A9035D-951B-4ECF-AE6F-D1170ACC920B}">
      <dgm:prSet/>
      <dgm:spPr/>
      <dgm:t>
        <a:bodyPr/>
        <a:lstStyle/>
        <a:p>
          <a:endParaRPr lang="tr-TR"/>
        </a:p>
      </dgm:t>
    </dgm:pt>
    <dgm:pt modelId="{152FB288-6E7A-4C6B-9FC5-236CF93E5E24}" type="pres">
      <dgm:prSet presAssocID="{15C6373F-71AF-404E-9AD3-63820636E9A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F995EF-9F66-44BD-B669-D47E0EEB0A3E}" type="pres">
      <dgm:prSet presAssocID="{15C6373F-71AF-404E-9AD3-63820636E9A3}" presName="dummyMaxCanvas" presStyleCnt="0">
        <dgm:presLayoutVars/>
      </dgm:prSet>
      <dgm:spPr/>
      <dgm:t>
        <a:bodyPr/>
        <a:lstStyle/>
        <a:p>
          <a:endParaRPr lang="tr-TR"/>
        </a:p>
      </dgm:t>
    </dgm:pt>
    <dgm:pt modelId="{759D8A2E-C61E-478E-8E12-2C8AB43CD74F}" type="pres">
      <dgm:prSet presAssocID="{15C6373F-71AF-404E-9AD3-63820636E9A3}" presName="FourNodes_1" presStyleLbl="node1" presStyleIdx="0" presStyleCnt="4" custScaleX="37374" custLinFactNeighborX="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AFAD94-491C-4486-A929-B7BDDEE56823}" type="pres">
      <dgm:prSet presAssocID="{15C6373F-71AF-404E-9AD3-63820636E9A3}" presName="FourNodes_2" presStyleLbl="node1" presStyleIdx="1" presStyleCnt="4" custScaleX="45148" custLinFactNeighborX="6198" custLinFactNeighborY="-55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45C9B8-E61C-4ECC-A764-2DA5EF3DF029}" type="pres">
      <dgm:prSet presAssocID="{15C6373F-71AF-404E-9AD3-63820636E9A3}" presName="FourNodes_3" presStyleLbl="node1" presStyleIdx="2" presStyleCnt="4" custScaleX="47713" custLinFactNeighborX="22789" custLinFactNeighborY="-110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F50795-DFC3-49D7-981F-5200BD9A4BDB}" type="pres">
      <dgm:prSet presAssocID="{15C6373F-71AF-404E-9AD3-63820636E9A3}" presName="FourNodes_4" presStyleLbl="node1" presStyleIdx="3" presStyleCnt="4" custScaleX="48083" custLinFactNeighborX="17907" custLinFactNeighborY="-10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B9FAD4-D9A9-4AF2-837B-F8B9C0F5A1D0}" type="pres">
      <dgm:prSet presAssocID="{15C6373F-71AF-404E-9AD3-63820636E9A3}" presName="FourConn_1-2" presStyleLbl="fgAccFollowNode1" presStyleIdx="0" presStyleCnt="3" custScaleX="99798" custScaleY="100000" custLinFactX="-100000" custLinFactNeighborX="-150562" custLinFactNeighborY="-401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660D8E-0942-4876-B5DE-06B37B8C64E7}" type="pres">
      <dgm:prSet presAssocID="{15C6373F-71AF-404E-9AD3-63820636E9A3}" presName="FourConn_2-3" presStyleLbl="fgAccFollowNode1" presStyleIdx="1" presStyleCnt="3" custLinFactX="-68105" custLinFactNeighborX="-100000" custLinFactNeighborY="-443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53110-2DF4-45BD-9A56-DFE445857240}" type="pres">
      <dgm:prSet presAssocID="{15C6373F-71AF-404E-9AD3-63820636E9A3}" presName="FourConn_3-4" presStyleLbl="fgAccFollowNode1" presStyleIdx="2" presStyleCnt="3" custLinFactNeighborX="-18058" custLinFactNeighborY="69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9CD388-F024-4512-A7E4-699D9B70DBBD}" type="pres">
      <dgm:prSet presAssocID="{15C6373F-71AF-404E-9AD3-63820636E9A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47A68C-2020-4D80-A47F-C9ABD98084C3}" type="pres">
      <dgm:prSet presAssocID="{15C6373F-71AF-404E-9AD3-63820636E9A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D18425-D3CB-450E-967E-9E5AF4574F40}" type="pres">
      <dgm:prSet presAssocID="{15C6373F-71AF-404E-9AD3-63820636E9A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2EB3FF-A6E2-4FC1-B875-798026BCE5BD}" type="pres">
      <dgm:prSet presAssocID="{15C6373F-71AF-404E-9AD3-63820636E9A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580930-C3B6-49C7-B9E7-B5F9647CF30F}" type="presOf" srcId="{47D6CFDA-9BE0-4C06-B2B3-3CFD58C33584}" destId="{062EB3FF-A6E2-4FC1-B875-798026BCE5BD}" srcOrd="1" destOrd="0" presId="urn:microsoft.com/office/officeart/2005/8/layout/vProcess5"/>
    <dgm:cxn modelId="{4B3173F7-0D3F-4D5C-A0D4-1F9B0992FE58}" type="presOf" srcId="{419F454F-562F-48FF-AD1F-F66DE7A42B54}" destId="{CFAFAD94-491C-4486-A929-B7BDDEE56823}" srcOrd="0" destOrd="0" presId="urn:microsoft.com/office/officeart/2005/8/layout/vProcess5"/>
    <dgm:cxn modelId="{44996E9D-95B5-4BE6-9759-B118E120CFD6}" srcId="{15C6373F-71AF-404E-9AD3-63820636E9A3}" destId="{419F454F-562F-48FF-AD1F-F66DE7A42B54}" srcOrd="1" destOrd="0" parTransId="{3ED0C115-667A-4A81-80C0-C188312D51C1}" sibTransId="{B1825317-E56D-4D31-A816-F48E80E5F854}"/>
    <dgm:cxn modelId="{C4FD5685-4372-4025-B1CA-A447C4A6FFAB}" type="presOf" srcId="{B4985E8B-66BA-4BBF-8071-F3C792B5E94F}" destId="{759D8A2E-C61E-478E-8E12-2C8AB43CD74F}" srcOrd="0" destOrd="0" presId="urn:microsoft.com/office/officeart/2005/8/layout/vProcess5"/>
    <dgm:cxn modelId="{51141463-0E9F-4B52-80B0-A2EB380A76B6}" type="presOf" srcId="{8F5D3B98-30DC-4EC5-A333-5D58548A60F2}" destId="{4845C9B8-E61C-4ECC-A764-2DA5EF3DF029}" srcOrd="0" destOrd="0" presId="urn:microsoft.com/office/officeart/2005/8/layout/vProcess5"/>
    <dgm:cxn modelId="{EE32564F-86B1-4F6E-BBB3-1BFB01533DD7}" type="presOf" srcId="{15C6373F-71AF-404E-9AD3-63820636E9A3}" destId="{152FB288-6E7A-4C6B-9FC5-236CF93E5E24}" srcOrd="0" destOrd="0" presId="urn:microsoft.com/office/officeart/2005/8/layout/vProcess5"/>
    <dgm:cxn modelId="{AC94ADC4-FF07-40D3-A41C-76C23841B9AB}" type="presOf" srcId="{270CF6CD-9591-4236-A28E-E453B48ACC6B}" destId="{7BF53110-2DF4-45BD-9A56-DFE445857240}" srcOrd="0" destOrd="0" presId="urn:microsoft.com/office/officeart/2005/8/layout/vProcess5"/>
    <dgm:cxn modelId="{4F9365AF-016C-45E2-8FDF-8C5245B60DAB}" type="presOf" srcId="{B1825317-E56D-4D31-A816-F48E80E5F854}" destId="{E0660D8E-0942-4876-B5DE-06B37B8C64E7}" srcOrd="0" destOrd="0" presId="urn:microsoft.com/office/officeart/2005/8/layout/vProcess5"/>
    <dgm:cxn modelId="{87BA0BF6-4919-469A-A469-A3EC8CAE5ACD}" srcId="{15C6373F-71AF-404E-9AD3-63820636E9A3}" destId="{B4985E8B-66BA-4BBF-8071-F3C792B5E94F}" srcOrd="0" destOrd="0" parTransId="{61D2E8BD-390D-4825-A170-B87BCE9DB79B}" sibTransId="{576D5189-C6DB-4179-9BBB-23665885982F}"/>
    <dgm:cxn modelId="{68A9035D-951B-4ECF-AE6F-D1170ACC920B}" srcId="{15C6373F-71AF-404E-9AD3-63820636E9A3}" destId="{47D6CFDA-9BE0-4C06-B2B3-3CFD58C33584}" srcOrd="3" destOrd="0" parTransId="{BC517AAA-9364-4A4C-8934-7EFED5E2CCD2}" sibTransId="{3D1BACA3-3807-4A51-9B4E-ED58B55652F6}"/>
    <dgm:cxn modelId="{DABCDB4D-6CFC-4A79-BF92-C80D6EDB1829}" type="presOf" srcId="{576D5189-C6DB-4179-9BBB-23665885982F}" destId="{58B9FAD4-D9A9-4AF2-837B-F8B9C0F5A1D0}" srcOrd="0" destOrd="0" presId="urn:microsoft.com/office/officeart/2005/8/layout/vProcess5"/>
    <dgm:cxn modelId="{7C33A09B-1BD7-4303-A0AF-F8B4BCF36650}" srcId="{15C6373F-71AF-404E-9AD3-63820636E9A3}" destId="{8F5D3B98-30DC-4EC5-A333-5D58548A60F2}" srcOrd="2" destOrd="0" parTransId="{D90B40BE-1E79-4535-9C78-8DA4AC956E24}" sibTransId="{270CF6CD-9591-4236-A28E-E453B48ACC6B}"/>
    <dgm:cxn modelId="{65C73AFB-EB69-4B1C-ACA3-38BA62C49DF2}" type="presOf" srcId="{B4985E8B-66BA-4BBF-8071-F3C792B5E94F}" destId="{E99CD388-F024-4512-A7E4-699D9B70DBBD}" srcOrd="1" destOrd="0" presId="urn:microsoft.com/office/officeart/2005/8/layout/vProcess5"/>
    <dgm:cxn modelId="{CF52C2CE-00B4-40DE-9996-4BD158CF84F3}" type="presOf" srcId="{47D6CFDA-9BE0-4C06-B2B3-3CFD58C33584}" destId="{57F50795-DFC3-49D7-981F-5200BD9A4BDB}" srcOrd="0" destOrd="0" presId="urn:microsoft.com/office/officeart/2005/8/layout/vProcess5"/>
    <dgm:cxn modelId="{D49AAE04-FCAD-4539-B5FB-F7E23EB772F3}" type="presOf" srcId="{419F454F-562F-48FF-AD1F-F66DE7A42B54}" destId="{1247A68C-2020-4D80-A47F-C9ABD98084C3}" srcOrd="1" destOrd="0" presId="urn:microsoft.com/office/officeart/2005/8/layout/vProcess5"/>
    <dgm:cxn modelId="{ACF45633-91A0-4C96-8235-E00555A25AD8}" type="presOf" srcId="{8F5D3B98-30DC-4EC5-A333-5D58548A60F2}" destId="{D0D18425-D3CB-450E-967E-9E5AF4574F40}" srcOrd="1" destOrd="0" presId="urn:microsoft.com/office/officeart/2005/8/layout/vProcess5"/>
    <dgm:cxn modelId="{7FED44D5-77DF-4ABD-B42D-D480B4B125E0}" type="presParOf" srcId="{152FB288-6E7A-4C6B-9FC5-236CF93E5E24}" destId="{20F995EF-9F66-44BD-B669-D47E0EEB0A3E}" srcOrd="0" destOrd="0" presId="urn:microsoft.com/office/officeart/2005/8/layout/vProcess5"/>
    <dgm:cxn modelId="{6432571E-1349-47B8-8D73-29F99423B0D7}" type="presParOf" srcId="{152FB288-6E7A-4C6B-9FC5-236CF93E5E24}" destId="{759D8A2E-C61E-478E-8E12-2C8AB43CD74F}" srcOrd="1" destOrd="0" presId="urn:microsoft.com/office/officeart/2005/8/layout/vProcess5"/>
    <dgm:cxn modelId="{5AE3A134-1231-4DB5-AE7B-99BC7A732AF2}" type="presParOf" srcId="{152FB288-6E7A-4C6B-9FC5-236CF93E5E24}" destId="{CFAFAD94-491C-4486-A929-B7BDDEE56823}" srcOrd="2" destOrd="0" presId="urn:microsoft.com/office/officeart/2005/8/layout/vProcess5"/>
    <dgm:cxn modelId="{591449F9-7D7B-494D-99EC-A52DEF70560E}" type="presParOf" srcId="{152FB288-6E7A-4C6B-9FC5-236CF93E5E24}" destId="{4845C9B8-E61C-4ECC-A764-2DA5EF3DF029}" srcOrd="3" destOrd="0" presId="urn:microsoft.com/office/officeart/2005/8/layout/vProcess5"/>
    <dgm:cxn modelId="{D62F380E-AACE-430A-A60D-108DCABE17B4}" type="presParOf" srcId="{152FB288-6E7A-4C6B-9FC5-236CF93E5E24}" destId="{57F50795-DFC3-49D7-981F-5200BD9A4BDB}" srcOrd="4" destOrd="0" presId="urn:microsoft.com/office/officeart/2005/8/layout/vProcess5"/>
    <dgm:cxn modelId="{647DA959-4E39-4523-9362-A27EEF31C1FC}" type="presParOf" srcId="{152FB288-6E7A-4C6B-9FC5-236CF93E5E24}" destId="{58B9FAD4-D9A9-4AF2-837B-F8B9C0F5A1D0}" srcOrd="5" destOrd="0" presId="urn:microsoft.com/office/officeart/2005/8/layout/vProcess5"/>
    <dgm:cxn modelId="{4685E116-5071-4820-8AC3-8B784D0F7933}" type="presParOf" srcId="{152FB288-6E7A-4C6B-9FC5-236CF93E5E24}" destId="{E0660D8E-0942-4876-B5DE-06B37B8C64E7}" srcOrd="6" destOrd="0" presId="urn:microsoft.com/office/officeart/2005/8/layout/vProcess5"/>
    <dgm:cxn modelId="{1EE281B4-FF8A-4292-9DB6-B841E1F52FCE}" type="presParOf" srcId="{152FB288-6E7A-4C6B-9FC5-236CF93E5E24}" destId="{7BF53110-2DF4-45BD-9A56-DFE445857240}" srcOrd="7" destOrd="0" presId="urn:microsoft.com/office/officeart/2005/8/layout/vProcess5"/>
    <dgm:cxn modelId="{4458BCF5-B9E6-4C4A-8522-FD33472D7A3C}" type="presParOf" srcId="{152FB288-6E7A-4C6B-9FC5-236CF93E5E24}" destId="{E99CD388-F024-4512-A7E4-699D9B70DBBD}" srcOrd="8" destOrd="0" presId="urn:microsoft.com/office/officeart/2005/8/layout/vProcess5"/>
    <dgm:cxn modelId="{DE48268C-233D-44A5-B91D-A04600CCA169}" type="presParOf" srcId="{152FB288-6E7A-4C6B-9FC5-236CF93E5E24}" destId="{1247A68C-2020-4D80-A47F-C9ABD98084C3}" srcOrd="9" destOrd="0" presId="urn:microsoft.com/office/officeart/2005/8/layout/vProcess5"/>
    <dgm:cxn modelId="{55E84FB3-6494-4E58-ADD9-65D1346CCF51}" type="presParOf" srcId="{152FB288-6E7A-4C6B-9FC5-236CF93E5E24}" destId="{D0D18425-D3CB-450E-967E-9E5AF4574F40}" srcOrd="10" destOrd="0" presId="urn:microsoft.com/office/officeart/2005/8/layout/vProcess5"/>
    <dgm:cxn modelId="{25971681-1BC1-4B2F-9505-04756E547327}" type="presParOf" srcId="{152FB288-6E7A-4C6B-9FC5-236CF93E5E24}" destId="{062EB3FF-A6E2-4FC1-B875-798026BCE5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4117-5371-456D-B026-B93A18DEFDAF}" type="doc">
      <dgm:prSet loTypeId="urn:microsoft.com/office/officeart/2008/layout/AlternatingPictureBlocks" loCatId="list" qsTypeId="urn:microsoft.com/office/officeart/2005/8/quickstyle/simple1#4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FFE55441-2AEB-4E1E-8DF4-D90D18FCE9E7}">
      <dgm:prSet phldrT="[Metin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Pankreas kan şekeri yüksekse </a:t>
          </a:r>
          <a:r>
            <a:rPr lang="tr-TR" dirty="0" err="1" smtClean="0"/>
            <a:t>insülin</a:t>
          </a:r>
          <a:r>
            <a:rPr lang="tr-TR" dirty="0" smtClean="0"/>
            <a:t> salgılama başlar</a:t>
          </a:r>
          <a:endParaRPr lang="tr-TR" dirty="0"/>
        </a:p>
      </dgm:t>
    </dgm:pt>
    <dgm:pt modelId="{11B9CA39-070B-4A79-B57E-964413B199ED}" type="parTrans" cxnId="{9D288625-ED41-49EB-99DE-0CED574A9FDF}">
      <dgm:prSet/>
      <dgm:spPr/>
      <dgm:t>
        <a:bodyPr/>
        <a:lstStyle/>
        <a:p>
          <a:endParaRPr lang="tr-TR"/>
        </a:p>
      </dgm:t>
    </dgm:pt>
    <dgm:pt modelId="{8D11F5D8-E44C-4784-A341-F3F78B47A643}" type="sibTrans" cxnId="{9D288625-ED41-49EB-99DE-0CED574A9FDF}">
      <dgm:prSet/>
      <dgm:spPr/>
      <dgm:t>
        <a:bodyPr/>
        <a:lstStyle/>
        <a:p>
          <a:endParaRPr lang="tr-TR"/>
        </a:p>
      </dgm:t>
    </dgm:pt>
    <dgm:pt modelId="{F0C10E7E-1C13-44E0-B598-900FA073534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800" dirty="0" smtClean="0"/>
            <a:t>İNSULİN </a:t>
          </a:r>
          <a:r>
            <a:rPr lang="tr-TR" sz="2800" dirty="0" smtClean="0">
              <a:cs typeface="Arial" charset="0"/>
            </a:rPr>
            <a:t>→ </a:t>
          </a:r>
          <a:r>
            <a:rPr lang="tr-TR" sz="2800" dirty="0" smtClean="0"/>
            <a:t>şekerin dolaşımdan hücre içine girmesini sağlar</a:t>
          </a:r>
          <a:endParaRPr lang="tr-TR" sz="2800" dirty="0"/>
        </a:p>
      </dgm:t>
    </dgm:pt>
    <dgm:pt modelId="{07DBA3AB-0BE5-4E7B-B2C0-F9C91242822C}" type="parTrans" cxnId="{E3F1DDBD-05D5-45F1-8284-2CDA9DE56856}">
      <dgm:prSet/>
      <dgm:spPr/>
      <dgm:t>
        <a:bodyPr/>
        <a:lstStyle/>
        <a:p>
          <a:endParaRPr lang="tr-TR"/>
        </a:p>
      </dgm:t>
    </dgm:pt>
    <dgm:pt modelId="{D77D5E66-C5DF-4108-8890-3ADCDFABE369}" type="sibTrans" cxnId="{E3F1DDBD-05D5-45F1-8284-2CDA9DE56856}">
      <dgm:prSet/>
      <dgm:spPr/>
      <dgm:t>
        <a:bodyPr/>
        <a:lstStyle/>
        <a:p>
          <a:endParaRPr lang="tr-TR"/>
        </a:p>
      </dgm:t>
    </dgm:pt>
    <dgm:pt modelId="{CADF1BA4-26CB-4DC9-B126-7A9C20CD496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dirty="0" smtClean="0"/>
            <a:t>    Yani şekerin hücreye girmesini sağlayacak kapıyı insülin açar</a:t>
          </a:r>
          <a:endParaRPr lang="tr-TR" sz="2400" dirty="0"/>
        </a:p>
      </dgm:t>
    </dgm:pt>
    <dgm:pt modelId="{F9FC351C-A37E-448E-88C4-E068EE2E6407}" type="parTrans" cxnId="{6A1021AF-BE2A-4388-967B-85F24812CA6E}">
      <dgm:prSet/>
      <dgm:spPr/>
      <dgm:t>
        <a:bodyPr/>
        <a:lstStyle/>
        <a:p>
          <a:endParaRPr lang="tr-TR"/>
        </a:p>
      </dgm:t>
    </dgm:pt>
    <dgm:pt modelId="{A0938DB3-A987-4CC0-9287-20147C60B980}" type="sibTrans" cxnId="{6A1021AF-BE2A-4388-967B-85F24812CA6E}">
      <dgm:prSet/>
      <dgm:spPr/>
      <dgm:t>
        <a:bodyPr/>
        <a:lstStyle/>
        <a:p>
          <a:endParaRPr lang="tr-TR"/>
        </a:p>
      </dgm:t>
    </dgm:pt>
    <dgm:pt modelId="{D0A695E8-5994-44C4-8DBA-7276683C0BF3}" type="pres">
      <dgm:prSet presAssocID="{BE5B4117-5371-456D-B026-B93A18DEFD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0E6F479-90D2-412C-975A-8BD54FC72A2A}" type="pres">
      <dgm:prSet presAssocID="{FFE55441-2AEB-4E1E-8DF4-D90D18FCE9E7}" presName="comp" presStyleCnt="0"/>
      <dgm:spPr/>
    </dgm:pt>
    <dgm:pt modelId="{A2CC5DAE-1F8A-4B26-BF93-17F2126D7A67}" type="pres">
      <dgm:prSet presAssocID="{FFE55441-2AEB-4E1E-8DF4-D90D18FCE9E7}" presName="rect2" presStyleLbl="node1" presStyleIdx="0" presStyleCnt="2" custScaleX="62734" custScaleY="719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30848A-4530-4A33-9C41-16D0B668B963}" type="pres">
      <dgm:prSet presAssocID="{FFE55441-2AEB-4E1E-8DF4-D90D18FCE9E7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A895B0BA-FF35-471D-B39B-DDF6F72A7721}" type="pres">
      <dgm:prSet presAssocID="{8D11F5D8-E44C-4784-A341-F3F78B47A643}" presName="sibTrans" presStyleCnt="0"/>
      <dgm:spPr/>
    </dgm:pt>
    <dgm:pt modelId="{5323180A-313D-4033-8D0E-6E0D412CE99C}" type="pres">
      <dgm:prSet presAssocID="{F0C10E7E-1C13-44E0-B598-900FA073534C}" presName="comp" presStyleCnt="0"/>
      <dgm:spPr/>
    </dgm:pt>
    <dgm:pt modelId="{7AC69E63-8C42-41A5-8C90-A01E4D58B41D}" type="pres">
      <dgm:prSet presAssocID="{F0C10E7E-1C13-44E0-B598-900FA073534C}" presName="rect2" presStyleLbl="node1" presStyleIdx="1" presStyleCnt="2" custScaleX="95822" custScaleY="809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19ED6A-3F96-4C34-918D-B9D6EF73878B}" type="pres">
      <dgm:prSet presAssocID="{F0C10E7E-1C13-44E0-B598-900FA073534C}" presName="rect1" presStyleLbl="lnNode1" presStyleIdx="1" presStyleCnt="2" custLinFactNeighborX="24127" custLinFactNeighborY="-452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5351C0EB-1A52-427B-9756-46530376947E}" type="presOf" srcId="{F0C10E7E-1C13-44E0-B598-900FA073534C}" destId="{7AC69E63-8C42-41A5-8C90-A01E4D58B41D}" srcOrd="0" destOrd="0" presId="urn:microsoft.com/office/officeart/2008/layout/AlternatingPictureBlocks"/>
    <dgm:cxn modelId="{9AE3A7AE-0554-4AA7-A144-6BAF2542577B}" type="presOf" srcId="{FFE55441-2AEB-4E1E-8DF4-D90D18FCE9E7}" destId="{A2CC5DAE-1F8A-4B26-BF93-17F2126D7A67}" srcOrd="0" destOrd="0" presId="urn:microsoft.com/office/officeart/2008/layout/AlternatingPictureBlocks"/>
    <dgm:cxn modelId="{6A1021AF-BE2A-4388-967B-85F24812CA6E}" srcId="{F0C10E7E-1C13-44E0-B598-900FA073534C}" destId="{CADF1BA4-26CB-4DC9-B126-7A9C20CD4961}" srcOrd="0" destOrd="0" parTransId="{F9FC351C-A37E-448E-88C4-E068EE2E6407}" sibTransId="{A0938DB3-A987-4CC0-9287-20147C60B980}"/>
    <dgm:cxn modelId="{6E4B6CBB-D3EE-4800-924C-DBC6B262EAE0}" type="presOf" srcId="{CADF1BA4-26CB-4DC9-B126-7A9C20CD4961}" destId="{7AC69E63-8C42-41A5-8C90-A01E4D58B41D}" srcOrd="0" destOrd="1" presId="urn:microsoft.com/office/officeart/2008/layout/AlternatingPictureBlocks"/>
    <dgm:cxn modelId="{072B2E4D-EACD-4893-95D4-58A60E88CB96}" type="presOf" srcId="{BE5B4117-5371-456D-B026-B93A18DEFDAF}" destId="{D0A695E8-5994-44C4-8DBA-7276683C0BF3}" srcOrd="0" destOrd="0" presId="urn:microsoft.com/office/officeart/2008/layout/AlternatingPictureBlocks"/>
    <dgm:cxn modelId="{E3F1DDBD-05D5-45F1-8284-2CDA9DE56856}" srcId="{BE5B4117-5371-456D-B026-B93A18DEFDAF}" destId="{F0C10E7E-1C13-44E0-B598-900FA073534C}" srcOrd="1" destOrd="0" parTransId="{07DBA3AB-0BE5-4E7B-B2C0-F9C91242822C}" sibTransId="{D77D5E66-C5DF-4108-8890-3ADCDFABE369}"/>
    <dgm:cxn modelId="{9D288625-ED41-49EB-99DE-0CED574A9FDF}" srcId="{BE5B4117-5371-456D-B026-B93A18DEFDAF}" destId="{FFE55441-2AEB-4E1E-8DF4-D90D18FCE9E7}" srcOrd="0" destOrd="0" parTransId="{11B9CA39-070B-4A79-B57E-964413B199ED}" sibTransId="{8D11F5D8-E44C-4784-A341-F3F78B47A643}"/>
    <dgm:cxn modelId="{D3D4D11E-430C-4F3A-B75C-0494627D3EDB}" type="presParOf" srcId="{D0A695E8-5994-44C4-8DBA-7276683C0BF3}" destId="{E0E6F479-90D2-412C-975A-8BD54FC72A2A}" srcOrd="0" destOrd="0" presId="urn:microsoft.com/office/officeart/2008/layout/AlternatingPictureBlocks"/>
    <dgm:cxn modelId="{AC5E52CF-6B86-4BE3-814E-98471274379C}" type="presParOf" srcId="{E0E6F479-90D2-412C-975A-8BD54FC72A2A}" destId="{A2CC5DAE-1F8A-4B26-BF93-17F2126D7A67}" srcOrd="0" destOrd="0" presId="urn:microsoft.com/office/officeart/2008/layout/AlternatingPictureBlocks"/>
    <dgm:cxn modelId="{45C62385-A4AA-4132-8990-01DC59580482}" type="presParOf" srcId="{E0E6F479-90D2-412C-975A-8BD54FC72A2A}" destId="{7030848A-4530-4A33-9C41-16D0B668B963}" srcOrd="1" destOrd="0" presId="urn:microsoft.com/office/officeart/2008/layout/AlternatingPictureBlocks"/>
    <dgm:cxn modelId="{B1CF2C6B-45C4-4059-B1CA-5BF6330CB84A}" type="presParOf" srcId="{D0A695E8-5994-44C4-8DBA-7276683C0BF3}" destId="{A895B0BA-FF35-471D-B39B-DDF6F72A7721}" srcOrd="1" destOrd="0" presId="urn:microsoft.com/office/officeart/2008/layout/AlternatingPictureBlocks"/>
    <dgm:cxn modelId="{23E8567A-33AD-459A-A21B-9CCBB76F8CED}" type="presParOf" srcId="{D0A695E8-5994-44C4-8DBA-7276683C0BF3}" destId="{5323180A-313D-4033-8D0E-6E0D412CE99C}" srcOrd="2" destOrd="0" presId="urn:microsoft.com/office/officeart/2008/layout/AlternatingPictureBlocks"/>
    <dgm:cxn modelId="{C3B60119-D7D1-4F9A-BB7B-03A227F8F80B}" type="presParOf" srcId="{5323180A-313D-4033-8D0E-6E0D412CE99C}" destId="{7AC69E63-8C42-41A5-8C90-A01E4D58B41D}" srcOrd="0" destOrd="0" presId="urn:microsoft.com/office/officeart/2008/layout/AlternatingPictureBlocks"/>
    <dgm:cxn modelId="{8E1336FE-61C6-471E-9CF7-D53C28D355FB}" type="presParOf" srcId="{5323180A-313D-4033-8D0E-6E0D412CE99C}" destId="{4819ED6A-3F96-4C34-918D-B9D6EF73878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F5F34-CB7A-4B5D-ABE4-1F7C4CAF8914}" type="doc">
      <dgm:prSet loTypeId="urn:microsoft.com/office/officeart/2005/8/layout/hierarchy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tr-TR"/>
        </a:p>
      </dgm:t>
    </dgm:pt>
    <dgm:pt modelId="{68044727-24B3-40B6-96D4-B9C204973425}">
      <dgm:prSet phldrT="[Metin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İNSULİN </a:t>
          </a:r>
          <a:endParaRPr lang="tr-TR" dirty="0"/>
        </a:p>
      </dgm:t>
    </dgm:pt>
    <dgm:pt modelId="{DCAC7A9F-C0E8-4DDA-814E-F2F8815FDB60}" type="parTrans" cxnId="{40EB701A-1532-4A76-8815-FBA2D6BF356F}">
      <dgm:prSet/>
      <dgm:spPr/>
      <dgm:t>
        <a:bodyPr/>
        <a:lstStyle/>
        <a:p>
          <a:endParaRPr lang="tr-TR"/>
        </a:p>
      </dgm:t>
    </dgm:pt>
    <dgm:pt modelId="{A48B714F-8CE0-4960-A0B3-EEE2A8740301}" type="sibTrans" cxnId="{40EB701A-1532-4A76-8815-FBA2D6BF356F}">
      <dgm:prSet/>
      <dgm:spPr/>
      <dgm:t>
        <a:bodyPr/>
        <a:lstStyle/>
        <a:p>
          <a:endParaRPr lang="tr-TR"/>
        </a:p>
      </dgm:t>
    </dgm:pt>
    <dgm:pt modelId="{D9EB8B5E-1215-43EA-B8D4-084FCA0C4316}">
      <dgm:prSet/>
      <dgm:spPr/>
      <dgm:t>
        <a:bodyPr/>
        <a:lstStyle/>
        <a:p>
          <a:r>
            <a:rPr lang="tr-TR" dirty="0" smtClean="0"/>
            <a:t>Pankreas beta hücreleri tarafından salgılanan bir hormondur</a:t>
          </a:r>
        </a:p>
      </dgm:t>
    </dgm:pt>
    <dgm:pt modelId="{834F0DBE-4CC0-4FAD-9E8F-8DC16C23BFAB}" type="parTrans" cxnId="{39D58669-C637-436F-9713-6E45DFE03533}">
      <dgm:prSet/>
      <dgm:spPr/>
      <dgm:t>
        <a:bodyPr/>
        <a:lstStyle/>
        <a:p>
          <a:endParaRPr lang="tr-TR"/>
        </a:p>
      </dgm:t>
    </dgm:pt>
    <dgm:pt modelId="{A72934C1-3934-461F-ABDD-81FAB6B3C19E}" type="sibTrans" cxnId="{39D58669-C637-436F-9713-6E45DFE03533}">
      <dgm:prSet/>
      <dgm:spPr/>
      <dgm:t>
        <a:bodyPr/>
        <a:lstStyle/>
        <a:p>
          <a:endParaRPr lang="tr-TR"/>
        </a:p>
      </dgm:t>
    </dgm:pt>
    <dgm:pt modelId="{0E39E8A4-BD25-4D47-9A50-E7762D9ED451}">
      <dgm:prSet/>
      <dgm:spPr/>
      <dgm:t>
        <a:bodyPr/>
        <a:lstStyle/>
        <a:p>
          <a:r>
            <a:rPr lang="tr-TR" dirty="0" smtClean="0"/>
            <a:t>Glikozun enerji olarak kullanılabilmesi için gereklidir </a:t>
          </a:r>
        </a:p>
      </dgm:t>
    </dgm:pt>
    <dgm:pt modelId="{3DF54F3F-3409-49AF-BAA2-4092F8FE64F7}" type="parTrans" cxnId="{405C90FA-52DA-415A-844F-B00B83322B62}">
      <dgm:prSet/>
      <dgm:spPr/>
      <dgm:t>
        <a:bodyPr/>
        <a:lstStyle/>
        <a:p>
          <a:endParaRPr lang="tr-TR"/>
        </a:p>
      </dgm:t>
    </dgm:pt>
    <dgm:pt modelId="{B0467979-F49F-413F-9B90-B8B861EAC284}" type="sibTrans" cxnId="{405C90FA-52DA-415A-844F-B00B83322B62}">
      <dgm:prSet/>
      <dgm:spPr/>
      <dgm:t>
        <a:bodyPr/>
        <a:lstStyle/>
        <a:p>
          <a:endParaRPr lang="tr-TR"/>
        </a:p>
      </dgm:t>
    </dgm:pt>
    <dgm:pt modelId="{43C075B8-7395-46AF-A188-CBFAABD5D23B}" type="pres">
      <dgm:prSet presAssocID="{9CCF5F34-CB7A-4B5D-ABE4-1F7C4CAF89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85FEF7D-A099-4E10-A350-0D71713929AF}" type="pres">
      <dgm:prSet presAssocID="{68044727-24B3-40B6-96D4-B9C204973425}" presName="root" presStyleCnt="0"/>
      <dgm:spPr/>
    </dgm:pt>
    <dgm:pt modelId="{3C405160-EC36-4915-BAB4-0997E443ACFF}" type="pres">
      <dgm:prSet presAssocID="{68044727-24B3-40B6-96D4-B9C204973425}" presName="rootComposite" presStyleCnt="0"/>
      <dgm:spPr/>
    </dgm:pt>
    <dgm:pt modelId="{3ED7B13D-E386-4BC7-9314-D7F518B82FE6}" type="pres">
      <dgm:prSet presAssocID="{68044727-24B3-40B6-96D4-B9C204973425}" presName="rootText" presStyleLbl="node1" presStyleIdx="0" presStyleCnt="1" custScaleX="164792" custLinFactNeighborX="-25" custLinFactNeighborY="-2843"/>
      <dgm:spPr/>
      <dgm:t>
        <a:bodyPr/>
        <a:lstStyle/>
        <a:p>
          <a:endParaRPr lang="tr-TR"/>
        </a:p>
      </dgm:t>
    </dgm:pt>
    <dgm:pt modelId="{5CDF75AA-522D-414C-B2A2-BC6E7E0AB15C}" type="pres">
      <dgm:prSet presAssocID="{68044727-24B3-40B6-96D4-B9C204973425}" presName="rootConnector" presStyleLbl="node1" presStyleIdx="0" presStyleCnt="1"/>
      <dgm:spPr/>
      <dgm:t>
        <a:bodyPr/>
        <a:lstStyle/>
        <a:p>
          <a:endParaRPr lang="tr-TR"/>
        </a:p>
      </dgm:t>
    </dgm:pt>
    <dgm:pt modelId="{876474AD-CA10-4004-AEEB-26BB8FB446E7}" type="pres">
      <dgm:prSet presAssocID="{68044727-24B3-40B6-96D4-B9C204973425}" presName="childShape" presStyleCnt="0"/>
      <dgm:spPr/>
    </dgm:pt>
    <dgm:pt modelId="{59069F94-4DEA-4EB0-82D0-98BCF7FF8376}" type="pres">
      <dgm:prSet presAssocID="{834F0DBE-4CC0-4FAD-9E8F-8DC16C23BFAB}" presName="Name13" presStyleLbl="parChTrans1D2" presStyleIdx="0" presStyleCnt="2"/>
      <dgm:spPr/>
      <dgm:t>
        <a:bodyPr/>
        <a:lstStyle/>
        <a:p>
          <a:endParaRPr lang="tr-TR"/>
        </a:p>
      </dgm:t>
    </dgm:pt>
    <dgm:pt modelId="{A42C45A4-438F-423B-867B-67767E377328}" type="pres">
      <dgm:prSet presAssocID="{D9EB8B5E-1215-43EA-B8D4-084FCA0C4316}" presName="childText" presStyleLbl="bgAcc1" presStyleIdx="0" presStyleCnt="2" custScaleX="1889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1D4892-E35E-4659-B38A-E27923CD627E}" type="pres">
      <dgm:prSet presAssocID="{3DF54F3F-3409-49AF-BAA2-4092F8FE64F7}" presName="Name13" presStyleLbl="parChTrans1D2" presStyleIdx="1" presStyleCnt="2"/>
      <dgm:spPr/>
      <dgm:t>
        <a:bodyPr/>
        <a:lstStyle/>
        <a:p>
          <a:endParaRPr lang="tr-TR"/>
        </a:p>
      </dgm:t>
    </dgm:pt>
    <dgm:pt modelId="{056AEA9C-47D2-4D4B-9A4A-922535997E3D}" type="pres">
      <dgm:prSet presAssocID="{0E39E8A4-BD25-4D47-9A50-E7762D9ED451}" presName="childText" presStyleLbl="bgAcc1" presStyleIdx="1" presStyleCnt="2" custScaleX="184966" custScaleY="906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5C90FA-52DA-415A-844F-B00B83322B62}" srcId="{68044727-24B3-40B6-96D4-B9C204973425}" destId="{0E39E8A4-BD25-4D47-9A50-E7762D9ED451}" srcOrd="1" destOrd="0" parTransId="{3DF54F3F-3409-49AF-BAA2-4092F8FE64F7}" sibTransId="{B0467979-F49F-413F-9B90-B8B861EAC284}"/>
    <dgm:cxn modelId="{40EB701A-1532-4A76-8815-FBA2D6BF356F}" srcId="{9CCF5F34-CB7A-4B5D-ABE4-1F7C4CAF8914}" destId="{68044727-24B3-40B6-96D4-B9C204973425}" srcOrd="0" destOrd="0" parTransId="{DCAC7A9F-C0E8-4DDA-814E-F2F8815FDB60}" sibTransId="{A48B714F-8CE0-4960-A0B3-EEE2A8740301}"/>
    <dgm:cxn modelId="{5C77D884-0B5E-403F-A947-82820639F207}" type="presOf" srcId="{9CCF5F34-CB7A-4B5D-ABE4-1F7C4CAF8914}" destId="{43C075B8-7395-46AF-A188-CBFAABD5D23B}" srcOrd="0" destOrd="0" presId="urn:microsoft.com/office/officeart/2005/8/layout/hierarchy3"/>
    <dgm:cxn modelId="{A4EF357F-382E-4FFF-938D-7E4929743249}" type="presOf" srcId="{3DF54F3F-3409-49AF-BAA2-4092F8FE64F7}" destId="{E41D4892-E35E-4659-B38A-E27923CD627E}" srcOrd="0" destOrd="0" presId="urn:microsoft.com/office/officeart/2005/8/layout/hierarchy3"/>
    <dgm:cxn modelId="{E676F93A-3348-474E-B3E5-CD3D0A916CD1}" type="presOf" srcId="{68044727-24B3-40B6-96D4-B9C204973425}" destId="{3ED7B13D-E386-4BC7-9314-D7F518B82FE6}" srcOrd="0" destOrd="0" presId="urn:microsoft.com/office/officeart/2005/8/layout/hierarchy3"/>
    <dgm:cxn modelId="{39D58669-C637-436F-9713-6E45DFE03533}" srcId="{68044727-24B3-40B6-96D4-B9C204973425}" destId="{D9EB8B5E-1215-43EA-B8D4-084FCA0C4316}" srcOrd="0" destOrd="0" parTransId="{834F0DBE-4CC0-4FAD-9E8F-8DC16C23BFAB}" sibTransId="{A72934C1-3934-461F-ABDD-81FAB6B3C19E}"/>
    <dgm:cxn modelId="{10170DE6-9628-466F-BC4B-3DB693DB874C}" type="presOf" srcId="{D9EB8B5E-1215-43EA-B8D4-084FCA0C4316}" destId="{A42C45A4-438F-423B-867B-67767E377328}" srcOrd="0" destOrd="0" presId="urn:microsoft.com/office/officeart/2005/8/layout/hierarchy3"/>
    <dgm:cxn modelId="{DCC2346B-4084-4569-9A0C-8AA9F34723E5}" type="presOf" srcId="{68044727-24B3-40B6-96D4-B9C204973425}" destId="{5CDF75AA-522D-414C-B2A2-BC6E7E0AB15C}" srcOrd="1" destOrd="0" presId="urn:microsoft.com/office/officeart/2005/8/layout/hierarchy3"/>
    <dgm:cxn modelId="{5C54A0D8-6E06-439D-A432-3399DEC6F94F}" type="presOf" srcId="{834F0DBE-4CC0-4FAD-9E8F-8DC16C23BFAB}" destId="{59069F94-4DEA-4EB0-82D0-98BCF7FF8376}" srcOrd="0" destOrd="0" presId="urn:microsoft.com/office/officeart/2005/8/layout/hierarchy3"/>
    <dgm:cxn modelId="{9B27A5E0-784A-4F8A-93DF-DF9198E133B7}" type="presOf" srcId="{0E39E8A4-BD25-4D47-9A50-E7762D9ED451}" destId="{056AEA9C-47D2-4D4B-9A4A-922535997E3D}" srcOrd="0" destOrd="0" presId="urn:microsoft.com/office/officeart/2005/8/layout/hierarchy3"/>
    <dgm:cxn modelId="{170B0F41-FE8C-4C47-A4EB-B1B094981097}" type="presParOf" srcId="{43C075B8-7395-46AF-A188-CBFAABD5D23B}" destId="{885FEF7D-A099-4E10-A350-0D71713929AF}" srcOrd="0" destOrd="0" presId="urn:microsoft.com/office/officeart/2005/8/layout/hierarchy3"/>
    <dgm:cxn modelId="{DC287D2B-5AB4-4246-9983-337A7AED0378}" type="presParOf" srcId="{885FEF7D-A099-4E10-A350-0D71713929AF}" destId="{3C405160-EC36-4915-BAB4-0997E443ACFF}" srcOrd="0" destOrd="0" presId="urn:microsoft.com/office/officeart/2005/8/layout/hierarchy3"/>
    <dgm:cxn modelId="{C090C004-3878-4B71-8220-09F242ACB03B}" type="presParOf" srcId="{3C405160-EC36-4915-BAB4-0997E443ACFF}" destId="{3ED7B13D-E386-4BC7-9314-D7F518B82FE6}" srcOrd="0" destOrd="0" presId="urn:microsoft.com/office/officeart/2005/8/layout/hierarchy3"/>
    <dgm:cxn modelId="{3C90F396-9B97-41A3-AD43-2D9195614DED}" type="presParOf" srcId="{3C405160-EC36-4915-BAB4-0997E443ACFF}" destId="{5CDF75AA-522D-414C-B2A2-BC6E7E0AB15C}" srcOrd="1" destOrd="0" presId="urn:microsoft.com/office/officeart/2005/8/layout/hierarchy3"/>
    <dgm:cxn modelId="{702C7BA1-79C9-4981-9775-FD37CCB9FA40}" type="presParOf" srcId="{885FEF7D-A099-4E10-A350-0D71713929AF}" destId="{876474AD-CA10-4004-AEEB-26BB8FB446E7}" srcOrd="1" destOrd="0" presId="urn:microsoft.com/office/officeart/2005/8/layout/hierarchy3"/>
    <dgm:cxn modelId="{BCF6017A-8CEF-42F2-9E95-598157823587}" type="presParOf" srcId="{876474AD-CA10-4004-AEEB-26BB8FB446E7}" destId="{59069F94-4DEA-4EB0-82D0-98BCF7FF8376}" srcOrd="0" destOrd="0" presId="urn:microsoft.com/office/officeart/2005/8/layout/hierarchy3"/>
    <dgm:cxn modelId="{3A2F7190-BDD0-4F3E-B4E8-DCA03121F4C8}" type="presParOf" srcId="{876474AD-CA10-4004-AEEB-26BB8FB446E7}" destId="{A42C45A4-438F-423B-867B-67767E377328}" srcOrd="1" destOrd="0" presId="urn:microsoft.com/office/officeart/2005/8/layout/hierarchy3"/>
    <dgm:cxn modelId="{7BE2D911-25DF-427C-94AC-9943FACE426C}" type="presParOf" srcId="{876474AD-CA10-4004-AEEB-26BB8FB446E7}" destId="{E41D4892-E35E-4659-B38A-E27923CD627E}" srcOrd="2" destOrd="0" presId="urn:microsoft.com/office/officeart/2005/8/layout/hierarchy3"/>
    <dgm:cxn modelId="{17177120-311D-48C1-B917-76D948ECE2D4}" type="presParOf" srcId="{876474AD-CA10-4004-AEEB-26BB8FB446E7}" destId="{056AEA9C-47D2-4D4B-9A4A-922535997E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8C4EF2-2049-4D06-96E7-4DDF980E8C46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24938827-8285-49FD-9540-191802316A5E}">
      <dgm:prSet phldrT="[Metin]" custT="1"/>
      <dgm:spPr/>
      <dgm:t>
        <a:bodyPr/>
        <a:lstStyle/>
        <a:p>
          <a:r>
            <a:rPr lang="tr-TR" sz="2400" dirty="0" smtClean="0"/>
            <a:t>Kalıtımın rolü </a:t>
          </a:r>
          <a:endParaRPr lang="tr-TR" sz="2400" dirty="0"/>
        </a:p>
      </dgm:t>
    </dgm:pt>
    <dgm:pt modelId="{86FC9786-ED0B-44E8-B0C9-74FFC8813C2E}" type="parTrans" cxnId="{688FEF5E-3DD4-4C96-91C6-862BA9D1EF25}">
      <dgm:prSet/>
      <dgm:spPr/>
      <dgm:t>
        <a:bodyPr/>
        <a:lstStyle/>
        <a:p>
          <a:endParaRPr lang="tr-TR" sz="2000"/>
        </a:p>
      </dgm:t>
    </dgm:pt>
    <dgm:pt modelId="{CA3FAF07-C57A-489D-982B-25B9DF664581}" type="sibTrans" cxnId="{688FEF5E-3DD4-4C96-91C6-862BA9D1EF25}">
      <dgm:prSet/>
      <dgm:spPr/>
      <dgm:t>
        <a:bodyPr/>
        <a:lstStyle/>
        <a:p>
          <a:endParaRPr lang="tr-TR" sz="2000"/>
        </a:p>
      </dgm:t>
    </dgm:pt>
    <dgm:pt modelId="{A61CF00F-E93D-4E3F-A853-018795ED992F}">
      <dgm:prSet custT="1"/>
      <dgm:spPr/>
      <dgm:t>
        <a:bodyPr/>
        <a:lstStyle/>
        <a:p>
          <a:r>
            <a:rPr lang="tr-TR" sz="2400" dirty="0" smtClean="0"/>
            <a:t>Başka diyabetli birisinden bulaşmadı</a:t>
          </a:r>
        </a:p>
      </dgm:t>
    </dgm:pt>
    <dgm:pt modelId="{BB0CAC32-7463-4C5D-9458-A76108602558}" type="parTrans" cxnId="{7C703F62-6A0A-47D0-B3FD-983E947D9ED1}">
      <dgm:prSet/>
      <dgm:spPr/>
      <dgm:t>
        <a:bodyPr/>
        <a:lstStyle/>
        <a:p>
          <a:endParaRPr lang="tr-TR" sz="2000"/>
        </a:p>
      </dgm:t>
    </dgm:pt>
    <dgm:pt modelId="{1C06D24E-9FB2-4520-AF79-7344A86572E4}" type="sibTrans" cxnId="{7C703F62-6A0A-47D0-B3FD-983E947D9ED1}">
      <dgm:prSet/>
      <dgm:spPr/>
      <dgm:t>
        <a:bodyPr/>
        <a:lstStyle/>
        <a:p>
          <a:endParaRPr lang="tr-TR" sz="2000"/>
        </a:p>
      </dgm:t>
    </dgm:pt>
    <dgm:pt modelId="{A3A13DBD-EF4F-45CF-831A-44462C4C61AF}">
      <dgm:prSet custT="1"/>
      <dgm:spPr/>
      <dgm:t>
        <a:bodyPr/>
        <a:lstStyle/>
        <a:p>
          <a:r>
            <a:rPr lang="tr-TR" sz="2400" dirty="0" smtClean="0"/>
            <a:t>Çok fazla şekerli gıda yediğimiz için diyabet olmadık</a:t>
          </a:r>
        </a:p>
      </dgm:t>
    </dgm:pt>
    <dgm:pt modelId="{27695BE9-804F-498A-A0AB-F1B26924EA23}" type="parTrans" cxnId="{6F9F9BC4-8C03-465C-A23E-E63EAD39AFC0}">
      <dgm:prSet/>
      <dgm:spPr/>
      <dgm:t>
        <a:bodyPr/>
        <a:lstStyle/>
        <a:p>
          <a:endParaRPr lang="tr-TR" sz="2000"/>
        </a:p>
      </dgm:t>
    </dgm:pt>
    <dgm:pt modelId="{AB80E116-4418-4A86-A1FD-3B2C39D93615}" type="sibTrans" cxnId="{6F9F9BC4-8C03-465C-A23E-E63EAD39AFC0}">
      <dgm:prSet/>
      <dgm:spPr/>
      <dgm:t>
        <a:bodyPr/>
        <a:lstStyle/>
        <a:p>
          <a:endParaRPr lang="tr-TR" sz="2000"/>
        </a:p>
      </dgm:t>
    </dgm:pt>
    <dgm:pt modelId="{347F1DEB-996B-45E6-B658-DF27E4C57B3C}">
      <dgm:prSet custT="1"/>
      <dgm:spPr/>
      <dgm:t>
        <a:bodyPr/>
        <a:lstStyle/>
        <a:p>
          <a:r>
            <a:rPr lang="tr-TR" sz="2400" dirty="0" smtClean="0"/>
            <a:t>Ailemizin yaptığı ya da ihmal ettiği bir şey nedeniyle diyabet olmayız…</a:t>
          </a:r>
        </a:p>
      </dgm:t>
    </dgm:pt>
    <dgm:pt modelId="{AADF07E2-2C89-43F6-9438-2F935A868388}" type="parTrans" cxnId="{0A2A64B9-863C-465C-B3B3-973BDFC23989}">
      <dgm:prSet/>
      <dgm:spPr/>
      <dgm:t>
        <a:bodyPr/>
        <a:lstStyle/>
        <a:p>
          <a:endParaRPr lang="tr-TR" sz="2000"/>
        </a:p>
      </dgm:t>
    </dgm:pt>
    <dgm:pt modelId="{1E4666CB-F08A-4FB9-B6D2-D9557BDE13A1}" type="sibTrans" cxnId="{0A2A64B9-863C-465C-B3B3-973BDFC23989}">
      <dgm:prSet/>
      <dgm:spPr/>
      <dgm:t>
        <a:bodyPr/>
        <a:lstStyle/>
        <a:p>
          <a:endParaRPr lang="tr-TR" sz="2000"/>
        </a:p>
      </dgm:t>
    </dgm:pt>
    <dgm:pt modelId="{6FEE93A8-FB7D-4644-A76D-5CE1D1C19C8A}" type="pres">
      <dgm:prSet presAssocID="{858C4EF2-2049-4D06-96E7-4DDF980E8C46}" presName="linearFlow" presStyleCnt="0">
        <dgm:presLayoutVars>
          <dgm:dir/>
          <dgm:resizeHandles val="exact"/>
        </dgm:presLayoutVars>
      </dgm:prSet>
      <dgm:spPr/>
    </dgm:pt>
    <dgm:pt modelId="{7E6BE1DC-80AE-4740-BDCC-AA90DEB56821}" type="pres">
      <dgm:prSet presAssocID="{24938827-8285-49FD-9540-191802316A5E}" presName="composite" presStyleCnt="0"/>
      <dgm:spPr/>
    </dgm:pt>
    <dgm:pt modelId="{1D473EE6-79A8-480A-916F-BC61B6F35C63}" type="pres">
      <dgm:prSet presAssocID="{24938827-8285-49FD-9540-191802316A5E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E4AE5-4276-4CE6-B279-73167AF08F48}" type="pres">
      <dgm:prSet presAssocID="{24938827-8285-49FD-9540-191802316A5E}" presName="txShp" presStyleLbl="node1" presStyleIdx="0" presStyleCnt="4" custScaleX="89220" custLinFactNeighborX="-3971" custLinFactNeighborY="-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11F112-DF93-4A3C-88C8-FFE47616D18D}" type="pres">
      <dgm:prSet presAssocID="{CA3FAF07-C57A-489D-982B-25B9DF664581}" presName="spacing" presStyleCnt="0"/>
      <dgm:spPr/>
    </dgm:pt>
    <dgm:pt modelId="{FEE18928-7622-45DA-991E-DC2DC7002C72}" type="pres">
      <dgm:prSet presAssocID="{A61CF00F-E93D-4E3F-A853-018795ED992F}" presName="composite" presStyleCnt="0"/>
      <dgm:spPr/>
    </dgm:pt>
    <dgm:pt modelId="{49B257FE-90B6-40EB-8EC1-03F9DB11B7AD}" type="pres">
      <dgm:prSet presAssocID="{A61CF00F-E93D-4E3F-A853-018795ED992F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A1CB582-2174-4896-B476-B1202D2A87BD}" type="pres">
      <dgm:prSet presAssocID="{A61CF00F-E93D-4E3F-A853-018795ED992F}" presName="txShp" presStyleLbl="node1" presStyleIdx="1" presStyleCnt="4" custScaleX="85066" custLinFactNeighborX="-3263" custLinFactNeighborY="-30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69C7A6-4503-4E26-8240-13E7218CD886}" type="pres">
      <dgm:prSet presAssocID="{1C06D24E-9FB2-4520-AF79-7344A86572E4}" presName="spacing" presStyleCnt="0"/>
      <dgm:spPr/>
    </dgm:pt>
    <dgm:pt modelId="{30F259BE-A409-4CA4-A26B-A686E7A67696}" type="pres">
      <dgm:prSet presAssocID="{A3A13DBD-EF4F-45CF-831A-44462C4C61AF}" presName="composite" presStyleCnt="0"/>
      <dgm:spPr/>
    </dgm:pt>
    <dgm:pt modelId="{75468C65-7A56-41D4-B118-4818DF530952}" type="pres">
      <dgm:prSet presAssocID="{A3A13DBD-EF4F-45CF-831A-44462C4C61AF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F72F10D-857F-4546-B9E1-05043040090D}" type="pres">
      <dgm:prSet presAssocID="{A3A13DBD-EF4F-45CF-831A-44462C4C61AF}" presName="txShp" presStyleLbl="node1" presStyleIdx="2" presStyleCnt="4" custScaleX="86590" custLinFactNeighborX="-3323" custLinFactNeighborY="-57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CE3E5D-B798-4119-A9EE-957C82E39AD2}" type="pres">
      <dgm:prSet presAssocID="{AB80E116-4418-4A86-A1FD-3B2C39D93615}" presName="spacing" presStyleCnt="0"/>
      <dgm:spPr/>
    </dgm:pt>
    <dgm:pt modelId="{2D3D8A96-1537-4987-8A3B-4F6AB4178E91}" type="pres">
      <dgm:prSet presAssocID="{347F1DEB-996B-45E6-B658-DF27E4C57B3C}" presName="composite" presStyleCnt="0"/>
      <dgm:spPr/>
    </dgm:pt>
    <dgm:pt modelId="{427328C6-12DA-45E2-B178-A6226EBEF2A8}" type="pres">
      <dgm:prSet presAssocID="{347F1DEB-996B-45E6-B658-DF27E4C57B3C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BEDD892-6BFB-468D-AEE5-6A3B71010EA1}" type="pres">
      <dgm:prSet presAssocID="{347F1DEB-996B-45E6-B658-DF27E4C57B3C}" presName="txShp" presStyleLbl="node1" presStyleIdx="3" presStyleCnt="4" custScaleX="91086" custScaleY="122011" custLinFactNeighborX="-3563" custLinFactNeighborY="-21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3A5F2A-55E5-40A9-8C77-AD77E4B257C7}" type="presOf" srcId="{24938827-8285-49FD-9540-191802316A5E}" destId="{238E4AE5-4276-4CE6-B279-73167AF08F48}" srcOrd="0" destOrd="0" presId="urn:microsoft.com/office/officeart/2005/8/layout/vList3#1"/>
    <dgm:cxn modelId="{0B67C40D-6F0D-4AF9-A8E7-AFC247070345}" type="presOf" srcId="{858C4EF2-2049-4D06-96E7-4DDF980E8C46}" destId="{6FEE93A8-FB7D-4644-A76D-5CE1D1C19C8A}" srcOrd="0" destOrd="0" presId="urn:microsoft.com/office/officeart/2005/8/layout/vList3#1"/>
    <dgm:cxn modelId="{0A2A64B9-863C-465C-B3B3-973BDFC23989}" srcId="{858C4EF2-2049-4D06-96E7-4DDF980E8C46}" destId="{347F1DEB-996B-45E6-B658-DF27E4C57B3C}" srcOrd="3" destOrd="0" parTransId="{AADF07E2-2C89-43F6-9438-2F935A868388}" sibTransId="{1E4666CB-F08A-4FB9-B6D2-D9557BDE13A1}"/>
    <dgm:cxn modelId="{688FEF5E-3DD4-4C96-91C6-862BA9D1EF25}" srcId="{858C4EF2-2049-4D06-96E7-4DDF980E8C46}" destId="{24938827-8285-49FD-9540-191802316A5E}" srcOrd="0" destOrd="0" parTransId="{86FC9786-ED0B-44E8-B0C9-74FFC8813C2E}" sibTransId="{CA3FAF07-C57A-489D-982B-25B9DF664581}"/>
    <dgm:cxn modelId="{06A509E1-923A-4928-BE1F-C73777FFD9E9}" type="presOf" srcId="{A61CF00F-E93D-4E3F-A853-018795ED992F}" destId="{5A1CB582-2174-4896-B476-B1202D2A87BD}" srcOrd="0" destOrd="0" presId="urn:microsoft.com/office/officeart/2005/8/layout/vList3#1"/>
    <dgm:cxn modelId="{6F9F9BC4-8C03-465C-A23E-E63EAD39AFC0}" srcId="{858C4EF2-2049-4D06-96E7-4DDF980E8C46}" destId="{A3A13DBD-EF4F-45CF-831A-44462C4C61AF}" srcOrd="2" destOrd="0" parTransId="{27695BE9-804F-498A-A0AB-F1B26924EA23}" sibTransId="{AB80E116-4418-4A86-A1FD-3B2C39D93615}"/>
    <dgm:cxn modelId="{7C703F62-6A0A-47D0-B3FD-983E947D9ED1}" srcId="{858C4EF2-2049-4D06-96E7-4DDF980E8C46}" destId="{A61CF00F-E93D-4E3F-A853-018795ED992F}" srcOrd="1" destOrd="0" parTransId="{BB0CAC32-7463-4C5D-9458-A76108602558}" sibTransId="{1C06D24E-9FB2-4520-AF79-7344A86572E4}"/>
    <dgm:cxn modelId="{747134B7-4DFC-494B-89C3-22CE06976B57}" type="presOf" srcId="{347F1DEB-996B-45E6-B658-DF27E4C57B3C}" destId="{BBEDD892-6BFB-468D-AEE5-6A3B71010EA1}" srcOrd="0" destOrd="0" presId="urn:microsoft.com/office/officeart/2005/8/layout/vList3#1"/>
    <dgm:cxn modelId="{4CB72246-60BE-4E21-8384-9B3F3E2ED952}" type="presOf" srcId="{A3A13DBD-EF4F-45CF-831A-44462C4C61AF}" destId="{CF72F10D-857F-4546-B9E1-05043040090D}" srcOrd="0" destOrd="0" presId="urn:microsoft.com/office/officeart/2005/8/layout/vList3#1"/>
    <dgm:cxn modelId="{95ACC38A-ECEE-4F9B-BAF2-74C23DC3BA20}" type="presParOf" srcId="{6FEE93A8-FB7D-4644-A76D-5CE1D1C19C8A}" destId="{7E6BE1DC-80AE-4740-BDCC-AA90DEB56821}" srcOrd="0" destOrd="0" presId="urn:microsoft.com/office/officeart/2005/8/layout/vList3#1"/>
    <dgm:cxn modelId="{CEA61C69-3C40-472E-AA1D-349AAF84376E}" type="presParOf" srcId="{7E6BE1DC-80AE-4740-BDCC-AA90DEB56821}" destId="{1D473EE6-79A8-480A-916F-BC61B6F35C63}" srcOrd="0" destOrd="0" presId="urn:microsoft.com/office/officeart/2005/8/layout/vList3#1"/>
    <dgm:cxn modelId="{6FA80D7C-61A4-4C09-A6EB-A8F268F6E862}" type="presParOf" srcId="{7E6BE1DC-80AE-4740-BDCC-AA90DEB56821}" destId="{238E4AE5-4276-4CE6-B279-73167AF08F48}" srcOrd="1" destOrd="0" presId="urn:microsoft.com/office/officeart/2005/8/layout/vList3#1"/>
    <dgm:cxn modelId="{9107E8EF-8AC4-4527-AF4F-7DCA14E58462}" type="presParOf" srcId="{6FEE93A8-FB7D-4644-A76D-5CE1D1C19C8A}" destId="{E211F112-DF93-4A3C-88C8-FFE47616D18D}" srcOrd="1" destOrd="0" presId="urn:microsoft.com/office/officeart/2005/8/layout/vList3#1"/>
    <dgm:cxn modelId="{EE53DB41-1ECB-40F4-B6A5-1F9F50B374AF}" type="presParOf" srcId="{6FEE93A8-FB7D-4644-A76D-5CE1D1C19C8A}" destId="{FEE18928-7622-45DA-991E-DC2DC7002C72}" srcOrd="2" destOrd="0" presId="urn:microsoft.com/office/officeart/2005/8/layout/vList3#1"/>
    <dgm:cxn modelId="{D1EC3CD9-A130-4D39-8B03-2F0ED4353ECB}" type="presParOf" srcId="{FEE18928-7622-45DA-991E-DC2DC7002C72}" destId="{49B257FE-90B6-40EB-8EC1-03F9DB11B7AD}" srcOrd="0" destOrd="0" presId="urn:microsoft.com/office/officeart/2005/8/layout/vList3#1"/>
    <dgm:cxn modelId="{471144F3-A9DF-4332-9A60-C60CD2867791}" type="presParOf" srcId="{FEE18928-7622-45DA-991E-DC2DC7002C72}" destId="{5A1CB582-2174-4896-B476-B1202D2A87BD}" srcOrd="1" destOrd="0" presId="urn:microsoft.com/office/officeart/2005/8/layout/vList3#1"/>
    <dgm:cxn modelId="{FFA4C255-5537-403F-A0FE-6FE246FC5549}" type="presParOf" srcId="{6FEE93A8-FB7D-4644-A76D-5CE1D1C19C8A}" destId="{9B69C7A6-4503-4E26-8240-13E7218CD886}" srcOrd="3" destOrd="0" presId="urn:microsoft.com/office/officeart/2005/8/layout/vList3#1"/>
    <dgm:cxn modelId="{9CBC638F-5A9C-4273-B1BE-D9038B70DBBB}" type="presParOf" srcId="{6FEE93A8-FB7D-4644-A76D-5CE1D1C19C8A}" destId="{30F259BE-A409-4CA4-A26B-A686E7A67696}" srcOrd="4" destOrd="0" presId="urn:microsoft.com/office/officeart/2005/8/layout/vList3#1"/>
    <dgm:cxn modelId="{4DEA18D4-BAAC-4982-AE97-80F6C558898D}" type="presParOf" srcId="{30F259BE-A409-4CA4-A26B-A686E7A67696}" destId="{75468C65-7A56-41D4-B118-4818DF530952}" srcOrd="0" destOrd="0" presId="urn:microsoft.com/office/officeart/2005/8/layout/vList3#1"/>
    <dgm:cxn modelId="{76B82707-2015-459A-B916-5F8CEDAA827A}" type="presParOf" srcId="{30F259BE-A409-4CA4-A26B-A686E7A67696}" destId="{CF72F10D-857F-4546-B9E1-05043040090D}" srcOrd="1" destOrd="0" presId="urn:microsoft.com/office/officeart/2005/8/layout/vList3#1"/>
    <dgm:cxn modelId="{9FC8092C-5185-43D7-ADD8-9073C107736B}" type="presParOf" srcId="{6FEE93A8-FB7D-4644-A76D-5CE1D1C19C8A}" destId="{11CE3E5D-B798-4119-A9EE-957C82E39AD2}" srcOrd="5" destOrd="0" presId="urn:microsoft.com/office/officeart/2005/8/layout/vList3#1"/>
    <dgm:cxn modelId="{219ACCB7-A46E-4C77-8EC6-B912CC167165}" type="presParOf" srcId="{6FEE93A8-FB7D-4644-A76D-5CE1D1C19C8A}" destId="{2D3D8A96-1537-4987-8A3B-4F6AB4178E91}" srcOrd="6" destOrd="0" presId="urn:microsoft.com/office/officeart/2005/8/layout/vList3#1"/>
    <dgm:cxn modelId="{D13ADB8C-284D-48AE-8687-CAB6FF486401}" type="presParOf" srcId="{2D3D8A96-1537-4987-8A3B-4F6AB4178E91}" destId="{427328C6-12DA-45E2-B178-A6226EBEF2A8}" srcOrd="0" destOrd="0" presId="urn:microsoft.com/office/officeart/2005/8/layout/vList3#1"/>
    <dgm:cxn modelId="{1D1D9CD6-0F10-418F-8D75-E6279AC60604}" type="presParOf" srcId="{2D3D8A96-1537-4987-8A3B-4F6AB4178E91}" destId="{BBEDD892-6BFB-468D-AEE5-6A3B71010EA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A4FC8-4E3F-409C-B048-87E28351BE41}" type="doc">
      <dgm:prSet loTypeId="urn:microsoft.com/office/officeart/2005/8/layout/process4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816338B-981E-4984-8167-5BCE1DC28BB1}">
      <dgm:prSet custT="1"/>
      <dgm:spPr/>
      <dgm:t>
        <a:bodyPr/>
        <a:lstStyle/>
        <a:p>
          <a:r>
            <a:rPr lang="tr-TR" sz="2800" dirty="0" smtClean="0"/>
            <a:t>Vücut pankreasın </a:t>
          </a:r>
          <a:r>
            <a:rPr lang="tr-TR" sz="2800" dirty="0" err="1" smtClean="0"/>
            <a:t>insülin</a:t>
          </a:r>
          <a:r>
            <a:rPr lang="tr-TR" sz="2800" dirty="0" smtClean="0"/>
            <a:t> salgılayan beta hücrelerini tanıyamamakta ve onları parçalamaktadır </a:t>
          </a:r>
        </a:p>
      </dgm:t>
    </dgm:pt>
    <dgm:pt modelId="{1DF71F16-E090-4E83-BE51-F1736D357536}" type="parTrans" cxnId="{3BF9F814-96AC-4C7D-BE88-598EBF287148}">
      <dgm:prSet/>
      <dgm:spPr/>
      <dgm:t>
        <a:bodyPr/>
        <a:lstStyle/>
        <a:p>
          <a:endParaRPr lang="tr-TR"/>
        </a:p>
      </dgm:t>
    </dgm:pt>
    <dgm:pt modelId="{E6C3F46B-0BAE-4268-95D3-A702E71EF34E}" type="sibTrans" cxnId="{3BF9F814-96AC-4C7D-BE88-598EBF287148}">
      <dgm:prSet/>
      <dgm:spPr/>
      <dgm:t>
        <a:bodyPr/>
        <a:lstStyle/>
        <a:p>
          <a:endParaRPr lang="tr-TR"/>
        </a:p>
      </dgm:t>
    </dgm:pt>
    <dgm:pt modelId="{73ADC5F6-E35E-4428-9E67-16A9DEBDB69D}">
      <dgm:prSet custT="1"/>
      <dgm:spPr/>
      <dgm:t>
        <a:bodyPr/>
        <a:lstStyle/>
        <a:p>
          <a:r>
            <a:rPr lang="tr-TR" sz="2800" dirty="0" smtClean="0"/>
            <a:t>Sonuç olarak beta hücreleri çalışmaz ve insülin salgılayamaz</a:t>
          </a:r>
        </a:p>
      </dgm:t>
    </dgm:pt>
    <dgm:pt modelId="{0EAE0A98-9C33-4D38-ABFE-B448E6963131}" type="parTrans" cxnId="{B1E766F2-47D8-439C-B5D5-519619066002}">
      <dgm:prSet/>
      <dgm:spPr/>
      <dgm:t>
        <a:bodyPr/>
        <a:lstStyle/>
        <a:p>
          <a:endParaRPr lang="tr-TR"/>
        </a:p>
      </dgm:t>
    </dgm:pt>
    <dgm:pt modelId="{B77238F9-42A7-4F0B-AAC4-2698D7A99E25}" type="sibTrans" cxnId="{B1E766F2-47D8-439C-B5D5-519619066002}">
      <dgm:prSet/>
      <dgm:spPr/>
      <dgm:t>
        <a:bodyPr/>
        <a:lstStyle/>
        <a:p>
          <a:endParaRPr lang="tr-TR"/>
        </a:p>
      </dgm:t>
    </dgm:pt>
    <dgm:pt modelId="{E721878D-B72F-455A-AD0D-AB82B4442FA4}">
      <dgm:prSet custT="1"/>
      <dgm:spPr/>
      <dgm:t>
        <a:bodyPr/>
        <a:lstStyle/>
        <a:p>
          <a:r>
            <a:rPr lang="tr-TR" sz="3200" dirty="0" smtClean="0"/>
            <a:t>Tip 1 Diyabette  insülin tamamen yok olmuştur</a:t>
          </a:r>
        </a:p>
      </dgm:t>
    </dgm:pt>
    <dgm:pt modelId="{DAD4FF8F-A630-4C13-8918-7737D1C08724}" type="parTrans" cxnId="{510A89E5-5B37-40E5-BBD0-9E593AC2C481}">
      <dgm:prSet/>
      <dgm:spPr/>
      <dgm:t>
        <a:bodyPr/>
        <a:lstStyle/>
        <a:p>
          <a:endParaRPr lang="tr-TR"/>
        </a:p>
      </dgm:t>
    </dgm:pt>
    <dgm:pt modelId="{7FD15318-8B67-4938-94D4-54D43A43C6F6}" type="sibTrans" cxnId="{510A89E5-5B37-40E5-BBD0-9E593AC2C481}">
      <dgm:prSet/>
      <dgm:spPr/>
      <dgm:t>
        <a:bodyPr/>
        <a:lstStyle/>
        <a:p>
          <a:endParaRPr lang="tr-TR"/>
        </a:p>
      </dgm:t>
    </dgm:pt>
    <dgm:pt modelId="{5C7AB922-E32A-4AC2-A409-B2BB0939F018}" type="pres">
      <dgm:prSet presAssocID="{288A4FC8-4E3F-409C-B048-87E28351B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9E7FFB-9E07-4F0B-8F11-9341BED1B3D3}" type="pres">
      <dgm:prSet presAssocID="{E721878D-B72F-455A-AD0D-AB82B4442FA4}" presName="boxAndChildren" presStyleCnt="0"/>
      <dgm:spPr/>
      <dgm:t>
        <a:bodyPr/>
        <a:lstStyle/>
        <a:p>
          <a:endParaRPr lang="tr-TR"/>
        </a:p>
      </dgm:t>
    </dgm:pt>
    <dgm:pt modelId="{1D7EEBFE-AD00-4E40-BE0E-7024932C7044}" type="pres">
      <dgm:prSet presAssocID="{E721878D-B72F-455A-AD0D-AB82B4442FA4}" presName="parentTextBox" presStyleLbl="node1" presStyleIdx="0" presStyleCnt="3"/>
      <dgm:spPr/>
      <dgm:t>
        <a:bodyPr/>
        <a:lstStyle/>
        <a:p>
          <a:endParaRPr lang="tr-TR"/>
        </a:p>
      </dgm:t>
    </dgm:pt>
    <dgm:pt modelId="{F208791F-4E34-4A89-9E82-DDA993AF9737}" type="pres">
      <dgm:prSet presAssocID="{B77238F9-42A7-4F0B-AAC4-2698D7A99E25}" presName="sp" presStyleCnt="0"/>
      <dgm:spPr/>
      <dgm:t>
        <a:bodyPr/>
        <a:lstStyle/>
        <a:p>
          <a:endParaRPr lang="tr-TR"/>
        </a:p>
      </dgm:t>
    </dgm:pt>
    <dgm:pt modelId="{9FA5C868-D817-4904-848B-DA34F8842774}" type="pres">
      <dgm:prSet presAssocID="{73ADC5F6-E35E-4428-9E67-16A9DEBDB69D}" presName="arrowAndChildren" presStyleCnt="0"/>
      <dgm:spPr/>
      <dgm:t>
        <a:bodyPr/>
        <a:lstStyle/>
        <a:p>
          <a:endParaRPr lang="tr-TR"/>
        </a:p>
      </dgm:t>
    </dgm:pt>
    <dgm:pt modelId="{BD8E10B7-3915-4DDB-ACBC-09EDF7895568}" type="pres">
      <dgm:prSet presAssocID="{73ADC5F6-E35E-4428-9E67-16A9DEBDB69D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11DA4119-2E52-4D67-8FB2-A3E1984703DC}" type="pres">
      <dgm:prSet presAssocID="{E6C3F46B-0BAE-4268-95D3-A702E71EF34E}" presName="sp" presStyleCnt="0"/>
      <dgm:spPr/>
      <dgm:t>
        <a:bodyPr/>
        <a:lstStyle/>
        <a:p>
          <a:endParaRPr lang="tr-TR"/>
        </a:p>
      </dgm:t>
    </dgm:pt>
    <dgm:pt modelId="{A346C394-D9F0-4FD3-96FC-0CB6A094C1F0}" type="pres">
      <dgm:prSet presAssocID="{1816338B-981E-4984-8167-5BCE1DC28BB1}" presName="arrowAndChildren" presStyleCnt="0"/>
      <dgm:spPr/>
      <dgm:t>
        <a:bodyPr/>
        <a:lstStyle/>
        <a:p>
          <a:endParaRPr lang="tr-TR"/>
        </a:p>
      </dgm:t>
    </dgm:pt>
    <dgm:pt modelId="{2DF69B57-AE6E-4C0A-AFBD-801B7F4C0187}" type="pres">
      <dgm:prSet presAssocID="{1816338B-981E-4984-8167-5BCE1DC28BB1}" presName="parentTextArrow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3BF9F814-96AC-4C7D-BE88-598EBF287148}" srcId="{288A4FC8-4E3F-409C-B048-87E28351BE41}" destId="{1816338B-981E-4984-8167-5BCE1DC28BB1}" srcOrd="0" destOrd="0" parTransId="{1DF71F16-E090-4E83-BE51-F1736D357536}" sibTransId="{E6C3F46B-0BAE-4268-95D3-A702E71EF34E}"/>
    <dgm:cxn modelId="{B1E766F2-47D8-439C-B5D5-519619066002}" srcId="{288A4FC8-4E3F-409C-B048-87E28351BE41}" destId="{73ADC5F6-E35E-4428-9E67-16A9DEBDB69D}" srcOrd="1" destOrd="0" parTransId="{0EAE0A98-9C33-4D38-ABFE-B448E6963131}" sibTransId="{B77238F9-42A7-4F0B-AAC4-2698D7A99E25}"/>
    <dgm:cxn modelId="{5DFD4B1F-ED7C-483C-A045-23CDCB8ACBDD}" type="presOf" srcId="{1816338B-981E-4984-8167-5BCE1DC28BB1}" destId="{2DF69B57-AE6E-4C0A-AFBD-801B7F4C0187}" srcOrd="0" destOrd="0" presId="urn:microsoft.com/office/officeart/2005/8/layout/process4"/>
    <dgm:cxn modelId="{45554577-3D49-4AAF-9D9C-6AC1FDF649CC}" type="presOf" srcId="{E721878D-B72F-455A-AD0D-AB82B4442FA4}" destId="{1D7EEBFE-AD00-4E40-BE0E-7024932C7044}" srcOrd="0" destOrd="0" presId="urn:microsoft.com/office/officeart/2005/8/layout/process4"/>
    <dgm:cxn modelId="{C64AE2E0-9695-4174-A4D5-FB54567A8DDB}" type="presOf" srcId="{288A4FC8-4E3F-409C-B048-87E28351BE41}" destId="{5C7AB922-E32A-4AC2-A409-B2BB0939F018}" srcOrd="0" destOrd="0" presId="urn:microsoft.com/office/officeart/2005/8/layout/process4"/>
    <dgm:cxn modelId="{510A89E5-5B37-40E5-BBD0-9E593AC2C481}" srcId="{288A4FC8-4E3F-409C-B048-87E28351BE41}" destId="{E721878D-B72F-455A-AD0D-AB82B4442FA4}" srcOrd="2" destOrd="0" parTransId="{DAD4FF8F-A630-4C13-8918-7737D1C08724}" sibTransId="{7FD15318-8B67-4938-94D4-54D43A43C6F6}"/>
    <dgm:cxn modelId="{865CBC54-0CA4-41F4-8624-C1EE48D655CE}" type="presOf" srcId="{73ADC5F6-E35E-4428-9E67-16A9DEBDB69D}" destId="{BD8E10B7-3915-4DDB-ACBC-09EDF7895568}" srcOrd="0" destOrd="0" presId="urn:microsoft.com/office/officeart/2005/8/layout/process4"/>
    <dgm:cxn modelId="{88E99471-82B5-44FD-89DD-E13199A5D5BE}" type="presParOf" srcId="{5C7AB922-E32A-4AC2-A409-B2BB0939F018}" destId="{329E7FFB-9E07-4F0B-8F11-9341BED1B3D3}" srcOrd="0" destOrd="0" presId="urn:microsoft.com/office/officeart/2005/8/layout/process4"/>
    <dgm:cxn modelId="{997C8DF0-8904-4DB7-BA03-A5679E9D0183}" type="presParOf" srcId="{329E7FFB-9E07-4F0B-8F11-9341BED1B3D3}" destId="{1D7EEBFE-AD00-4E40-BE0E-7024932C7044}" srcOrd="0" destOrd="0" presId="urn:microsoft.com/office/officeart/2005/8/layout/process4"/>
    <dgm:cxn modelId="{1674D357-C4C0-4F97-9A62-2C1D7EA57DE1}" type="presParOf" srcId="{5C7AB922-E32A-4AC2-A409-B2BB0939F018}" destId="{F208791F-4E34-4A89-9E82-DDA993AF9737}" srcOrd="1" destOrd="0" presId="urn:microsoft.com/office/officeart/2005/8/layout/process4"/>
    <dgm:cxn modelId="{AF0AC92D-5FA3-4A3A-B672-DBE9F1889FD4}" type="presParOf" srcId="{5C7AB922-E32A-4AC2-A409-B2BB0939F018}" destId="{9FA5C868-D817-4904-848B-DA34F8842774}" srcOrd="2" destOrd="0" presId="urn:microsoft.com/office/officeart/2005/8/layout/process4"/>
    <dgm:cxn modelId="{85532304-3DE6-4DF7-B44A-87EF6226A2CA}" type="presParOf" srcId="{9FA5C868-D817-4904-848B-DA34F8842774}" destId="{BD8E10B7-3915-4DDB-ACBC-09EDF7895568}" srcOrd="0" destOrd="0" presId="urn:microsoft.com/office/officeart/2005/8/layout/process4"/>
    <dgm:cxn modelId="{9E14358D-E72E-4C0A-A816-34851EEACBF5}" type="presParOf" srcId="{5C7AB922-E32A-4AC2-A409-B2BB0939F018}" destId="{11DA4119-2E52-4D67-8FB2-A3E1984703DC}" srcOrd="3" destOrd="0" presId="urn:microsoft.com/office/officeart/2005/8/layout/process4"/>
    <dgm:cxn modelId="{752A5AC8-3752-49D9-A84D-CA0950E5D52C}" type="presParOf" srcId="{5C7AB922-E32A-4AC2-A409-B2BB0939F018}" destId="{A346C394-D9F0-4FD3-96FC-0CB6A094C1F0}" srcOrd="4" destOrd="0" presId="urn:microsoft.com/office/officeart/2005/8/layout/process4"/>
    <dgm:cxn modelId="{B5C0C593-BB56-44DC-A136-B3FEBB730B42}" type="presParOf" srcId="{A346C394-D9F0-4FD3-96FC-0CB6A094C1F0}" destId="{2DF69B57-AE6E-4C0A-AFBD-801B7F4C01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6C2F21-CB85-4A92-BF33-EFCD08AEFC2A}" type="doc">
      <dgm:prSet loTypeId="urn:microsoft.com/office/officeart/2005/8/layout/gear1" loCatId="process" qsTypeId="urn:microsoft.com/office/officeart/2005/8/quickstyle/3d2" qsCatId="3D" csTypeId="urn:microsoft.com/office/officeart/2005/8/colors/accent4_4" csCatId="accent4" phldr="1"/>
      <dgm:spPr/>
    </dgm:pt>
    <dgm:pt modelId="{4F85B412-2517-4615-8B7C-3CD0CB6971DB}">
      <dgm:prSet phldrT="[Metin]" custT="1"/>
      <dgm:spPr/>
      <dgm:t>
        <a:bodyPr/>
        <a:lstStyle/>
        <a:p>
          <a:r>
            <a:rPr lang="tr-TR" sz="2800" b="1" dirty="0" smtClean="0"/>
            <a:t>Beslenme Bilgisi</a:t>
          </a:r>
          <a:endParaRPr lang="tr-TR" sz="2800" b="1" dirty="0"/>
        </a:p>
      </dgm:t>
    </dgm:pt>
    <dgm:pt modelId="{75C01FCD-8453-46CC-B748-E776B726B571}" type="parTrans" cxnId="{AC46A4EA-3DC7-434D-8E37-14B7ACE7DA52}">
      <dgm:prSet/>
      <dgm:spPr/>
      <dgm:t>
        <a:bodyPr/>
        <a:lstStyle/>
        <a:p>
          <a:endParaRPr lang="tr-TR" sz="2000"/>
        </a:p>
      </dgm:t>
    </dgm:pt>
    <dgm:pt modelId="{C9374874-B90E-46E5-978C-56A72F968BE0}" type="sibTrans" cxnId="{AC46A4EA-3DC7-434D-8E37-14B7ACE7DA52}">
      <dgm:prSet/>
      <dgm:spPr/>
      <dgm:t>
        <a:bodyPr/>
        <a:lstStyle/>
        <a:p>
          <a:endParaRPr lang="tr-TR" sz="2000"/>
        </a:p>
      </dgm:t>
    </dgm:pt>
    <dgm:pt modelId="{8D12D9C6-2747-4342-BCF7-C856332B4868}">
      <dgm:prSet phldrT="[Metin]" custT="1"/>
      <dgm:spPr/>
      <dgm:t>
        <a:bodyPr/>
        <a:lstStyle/>
        <a:p>
          <a:r>
            <a:rPr lang="tr-TR" sz="2800" b="1" dirty="0" smtClean="0"/>
            <a:t>Egzersiz</a:t>
          </a:r>
          <a:endParaRPr lang="tr-TR" sz="2800" b="1" dirty="0"/>
        </a:p>
      </dgm:t>
    </dgm:pt>
    <dgm:pt modelId="{90B63369-9716-4928-834C-277EFB5970BA}" type="parTrans" cxnId="{22BF1457-7FD5-4462-A1F2-25AFE0F6B980}">
      <dgm:prSet/>
      <dgm:spPr/>
      <dgm:t>
        <a:bodyPr/>
        <a:lstStyle/>
        <a:p>
          <a:endParaRPr lang="tr-TR" sz="2000"/>
        </a:p>
      </dgm:t>
    </dgm:pt>
    <dgm:pt modelId="{AC1C2A98-F510-431D-8F1C-1971243786E7}" type="sibTrans" cxnId="{22BF1457-7FD5-4462-A1F2-25AFE0F6B980}">
      <dgm:prSet/>
      <dgm:spPr/>
      <dgm:t>
        <a:bodyPr/>
        <a:lstStyle/>
        <a:p>
          <a:endParaRPr lang="tr-TR" sz="2000"/>
        </a:p>
      </dgm:t>
    </dgm:pt>
    <dgm:pt modelId="{D1E66C42-D7A2-493C-975B-32D2C0A97F42}">
      <dgm:prSet phldrT="[Metin]" custT="1"/>
      <dgm:spPr/>
      <dgm:t>
        <a:bodyPr/>
        <a:lstStyle/>
        <a:p>
          <a:r>
            <a:rPr lang="tr-TR" sz="2400" b="1" dirty="0" err="1" smtClean="0"/>
            <a:t>İnsülin</a:t>
          </a:r>
          <a:r>
            <a:rPr lang="tr-TR" sz="2400" b="1" dirty="0" smtClean="0"/>
            <a:t> Yönetimi</a:t>
          </a:r>
          <a:endParaRPr lang="tr-TR" sz="2400" b="1" dirty="0"/>
        </a:p>
      </dgm:t>
    </dgm:pt>
    <dgm:pt modelId="{E84713D3-5891-4A54-8559-7E1085B1EC49}" type="parTrans" cxnId="{1A2475B9-D456-4F9C-8666-702F981ABA9B}">
      <dgm:prSet/>
      <dgm:spPr/>
      <dgm:t>
        <a:bodyPr/>
        <a:lstStyle/>
        <a:p>
          <a:endParaRPr lang="tr-TR" sz="2000"/>
        </a:p>
      </dgm:t>
    </dgm:pt>
    <dgm:pt modelId="{AC1D3F1B-1816-4300-B53E-6FCE2A077BEC}" type="sibTrans" cxnId="{1A2475B9-D456-4F9C-8666-702F981ABA9B}">
      <dgm:prSet/>
      <dgm:spPr/>
      <dgm:t>
        <a:bodyPr/>
        <a:lstStyle/>
        <a:p>
          <a:endParaRPr lang="tr-TR" sz="2000"/>
        </a:p>
      </dgm:t>
    </dgm:pt>
    <dgm:pt modelId="{24B51D64-6907-484B-AF40-F3B24F01C1A9}" type="pres">
      <dgm:prSet presAssocID="{676C2F21-CB85-4A92-BF33-EFCD08AEFC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3A0257-7A8F-4D27-9AC2-92C7D2A4AE9A}" type="pres">
      <dgm:prSet presAssocID="{4F85B412-2517-4615-8B7C-3CD0CB6971DB}" presName="gear1" presStyleLbl="node1" presStyleIdx="0" presStyleCnt="3" custLinFactNeighborX="10119" custLinFactNeighborY="-1478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165DDF-1059-43EF-B07D-CA1D828ADF61}" type="pres">
      <dgm:prSet presAssocID="{4F85B412-2517-4615-8B7C-3CD0CB6971DB}" presName="gear1srcNode" presStyleLbl="node1" presStyleIdx="0" presStyleCnt="3"/>
      <dgm:spPr/>
      <dgm:t>
        <a:bodyPr/>
        <a:lstStyle/>
        <a:p>
          <a:endParaRPr lang="tr-TR"/>
        </a:p>
      </dgm:t>
    </dgm:pt>
    <dgm:pt modelId="{952DDFFE-6663-4F0E-A90D-7FA6875EEF33}" type="pres">
      <dgm:prSet presAssocID="{4F85B412-2517-4615-8B7C-3CD0CB6971DB}" presName="gear1dstNode" presStyleLbl="node1" presStyleIdx="0" presStyleCnt="3"/>
      <dgm:spPr/>
      <dgm:t>
        <a:bodyPr/>
        <a:lstStyle/>
        <a:p>
          <a:endParaRPr lang="tr-TR"/>
        </a:p>
      </dgm:t>
    </dgm:pt>
    <dgm:pt modelId="{4BFA044C-FDB4-4ACE-9819-B44E5EBE3DA9}" type="pres">
      <dgm:prSet presAssocID="{8D12D9C6-2747-4342-BCF7-C856332B4868}" presName="gear2" presStyleLbl="node1" presStyleIdx="1" presStyleCnt="3" custScaleX="123548" custScaleY="115911" custLinFactNeighborX="-3303" custLinFactNeighborY="1022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E3B141-19D4-45AA-8344-9E799D646A3B}" type="pres">
      <dgm:prSet presAssocID="{8D12D9C6-2747-4342-BCF7-C856332B4868}" presName="gear2srcNode" presStyleLbl="node1" presStyleIdx="1" presStyleCnt="3"/>
      <dgm:spPr/>
      <dgm:t>
        <a:bodyPr/>
        <a:lstStyle/>
        <a:p>
          <a:endParaRPr lang="tr-TR"/>
        </a:p>
      </dgm:t>
    </dgm:pt>
    <dgm:pt modelId="{5137A5F4-1EF0-4F78-8C3F-595C382D1EE6}" type="pres">
      <dgm:prSet presAssocID="{8D12D9C6-2747-4342-BCF7-C856332B4868}" presName="gear2dstNode" presStyleLbl="node1" presStyleIdx="1" presStyleCnt="3"/>
      <dgm:spPr/>
      <dgm:t>
        <a:bodyPr/>
        <a:lstStyle/>
        <a:p>
          <a:endParaRPr lang="tr-TR"/>
        </a:p>
      </dgm:t>
    </dgm:pt>
    <dgm:pt modelId="{6E75376E-57A2-4296-A85C-BFB31234ECB2}" type="pres">
      <dgm:prSet presAssocID="{D1E66C42-D7A2-493C-975B-32D2C0A97F42}" presName="gear3" presStyleLbl="node1" presStyleIdx="2" presStyleCnt="3" custAng="900000" custScaleX="106360" custScaleY="101007"/>
      <dgm:spPr/>
      <dgm:t>
        <a:bodyPr/>
        <a:lstStyle/>
        <a:p>
          <a:endParaRPr lang="tr-TR"/>
        </a:p>
      </dgm:t>
    </dgm:pt>
    <dgm:pt modelId="{E41DD745-8FDB-45FE-8094-70824D589AB2}" type="pres">
      <dgm:prSet presAssocID="{D1E66C42-D7A2-493C-975B-32D2C0A97F4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E2932B-EFA4-4D12-831D-E49F067C7E80}" type="pres">
      <dgm:prSet presAssocID="{D1E66C42-D7A2-493C-975B-32D2C0A97F42}" presName="gear3srcNode" presStyleLbl="node1" presStyleIdx="2" presStyleCnt="3"/>
      <dgm:spPr/>
      <dgm:t>
        <a:bodyPr/>
        <a:lstStyle/>
        <a:p>
          <a:endParaRPr lang="tr-TR"/>
        </a:p>
      </dgm:t>
    </dgm:pt>
    <dgm:pt modelId="{08B4551B-4DA7-4AE7-A040-193158FA2F66}" type="pres">
      <dgm:prSet presAssocID="{D1E66C42-D7A2-493C-975B-32D2C0A97F42}" presName="gear3dstNode" presStyleLbl="node1" presStyleIdx="2" presStyleCnt="3"/>
      <dgm:spPr/>
      <dgm:t>
        <a:bodyPr/>
        <a:lstStyle/>
        <a:p>
          <a:endParaRPr lang="tr-TR"/>
        </a:p>
      </dgm:t>
    </dgm:pt>
    <dgm:pt modelId="{10C7C8B5-000F-4969-8831-BF026BFFD588}" type="pres">
      <dgm:prSet presAssocID="{C9374874-B90E-46E5-978C-56A72F968BE0}" presName="connector1" presStyleLbl="sibTrans2D1" presStyleIdx="0" presStyleCnt="3" custLinFactNeighborX="9794" custLinFactNeighborY="-12686"/>
      <dgm:spPr/>
      <dgm:t>
        <a:bodyPr/>
        <a:lstStyle/>
        <a:p>
          <a:endParaRPr lang="tr-TR"/>
        </a:p>
      </dgm:t>
    </dgm:pt>
    <dgm:pt modelId="{3ACCB85A-248F-495C-AA96-BD1627981B48}" type="pres">
      <dgm:prSet presAssocID="{AC1C2A98-F510-431D-8F1C-1971243786E7}" presName="connector2" presStyleLbl="sibTrans2D1" presStyleIdx="1" presStyleCnt="3" custLinFactNeighborX="-8272" custLinFactNeighborY="-1393"/>
      <dgm:spPr/>
      <dgm:t>
        <a:bodyPr/>
        <a:lstStyle/>
        <a:p>
          <a:endParaRPr lang="tr-TR"/>
        </a:p>
      </dgm:t>
    </dgm:pt>
    <dgm:pt modelId="{3B6CD293-D7B1-4DA6-96B4-D527E543DC80}" type="pres">
      <dgm:prSet presAssocID="{AC1D3F1B-1816-4300-B53E-6FCE2A077BEC}" presName="connector3" presStyleLbl="sibTrans2D1" presStyleIdx="2" presStyleCnt="3" custLinFactNeighborX="811" custLinFactNeighborY="-4437"/>
      <dgm:spPr/>
      <dgm:t>
        <a:bodyPr/>
        <a:lstStyle/>
        <a:p>
          <a:endParaRPr lang="tr-TR"/>
        </a:p>
      </dgm:t>
    </dgm:pt>
  </dgm:ptLst>
  <dgm:cxnLst>
    <dgm:cxn modelId="{7E6BA838-7D45-44D5-B6D0-1BCE28E64EE1}" type="presOf" srcId="{4F85B412-2517-4615-8B7C-3CD0CB6971DB}" destId="{952DDFFE-6663-4F0E-A90D-7FA6875EEF33}" srcOrd="2" destOrd="0" presId="urn:microsoft.com/office/officeart/2005/8/layout/gear1"/>
    <dgm:cxn modelId="{C897A6D7-AD5F-4C5C-B9CE-7E1963ABC51F}" type="presOf" srcId="{D1E66C42-D7A2-493C-975B-32D2C0A97F42}" destId="{97E2932B-EFA4-4D12-831D-E49F067C7E80}" srcOrd="2" destOrd="0" presId="urn:microsoft.com/office/officeart/2005/8/layout/gear1"/>
    <dgm:cxn modelId="{83356CC6-6CCD-4B10-81FD-1C01B45D0A41}" type="presOf" srcId="{D1E66C42-D7A2-493C-975B-32D2C0A97F42}" destId="{E41DD745-8FDB-45FE-8094-70824D589AB2}" srcOrd="1" destOrd="0" presId="urn:microsoft.com/office/officeart/2005/8/layout/gear1"/>
    <dgm:cxn modelId="{AC46A4EA-3DC7-434D-8E37-14B7ACE7DA52}" srcId="{676C2F21-CB85-4A92-BF33-EFCD08AEFC2A}" destId="{4F85B412-2517-4615-8B7C-3CD0CB6971DB}" srcOrd="0" destOrd="0" parTransId="{75C01FCD-8453-46CC-B748-E776B726B571}" sibTransId="{C9374874-B90E-46E5-978C-56A72F968BE0}"/>
    <dgm:cxn modelId="{27EA4FC1-F0D8-4FD5-93A8-AEEC5E1E027F}" type="presOf" srcId="{AC1D3F1B-1816-4300-B53E-6FCE2A077BEC}" destId="{3B6CD293-D7B1-4DA6-96B4-D527E543DC80}" srcOrd="0" destOrd="0" presId="urn:microsoft.com/office/officeart/2005/8/layout/gear1"/>
    <dgm:cxn modelId="{1A2475B9-D456-4F9C-8666-702F981ABA9B}" srcId="{676C2F21-CB85-4A92-BF33-EFCD08AEFC2A}" destId="{D1E66C42-D7A2-493C-975B-32D2C0A97F42}" srcOrd="2" destOrd="0" parTransId="{E84713D3-5891-4A54-8559-7E1085B1EC49}" sibTransId="{AC1D3F1B-1816-4300-B53E-6FCE2A077BEC}"/>
    <dgm:cxn modelId="{EAC1C052-2770-4D05-9C6E-1116A7D5D094}" type="presOf" srcId="{C9374874-B90E-46E5-978C-56A72F968BE0}" destId="{10C7C8B5-000F-4969-8831-BF026BFFD588}" srcOrd="0" destOrd="0" presId="urn:microsoft.com/office/officeart/2005/8/layout/gear1"/>
    <dgm:cxn modelId="{0632FFF7-CE16-4087-9681-7E900AD695F7}" type="presOf" srcId="{8D12D9C6-2747-4342-BCF7-C856332B4868}" destId="{5137A5F4-1EF0-4F78-8C3F-595C382D1EE6}" srcOrd="2" destOrd="0" presId="urn:microsoft.com/office/officeart/2005/8/layout/gear1"/>
    <dgm:cxn modelId="{29A2070F-449B-41B8-A3E4-ED2E67706EB1}" type="presOf" srcId="{4F85B412-2517-4615-8B7C-3CD0CB6971DB}" destId="{123A0257-7A8F-4D27-9AC2-92C7D2A4AE9A}" srcOrd="0" destOrd="0" presId="urn:microsoft.com/office/officeart/2005/8/layout/gear1"/>
    <dgm:cxn modelId="{22BF1457-7FD5-4462-A1F2-25AFE0F6B980}" srcId="{676C2F21-CB85-4A92-BF33-EFCD08AEFC2A}" destId="{8D12D9C6-2747-4342-BCF7-C856332B4868}" srcOrd="1" destOrd="0" parTransId="{90B63369-9716-4928-834C-277EFB5970BA}" sibTransId="{AC1C2A98-F510-431D-8F1C-1971243786E7}"/>
    <dgm:cxn modelId="{6909D990-7519-47B9-91E1-BC6769726B48}" type="presOf" srcId="{8D12D9C6-2747-4342-BCF7-C856332B4868}" destId="{4BFA044C-FDB4-4ACE-9819-B44E5EBE3DA9}" srcOrd="0" destOrd="0" presId="urn:microsoft.com/office/officeart/2005/8/layout/gear1"/>
    <dgm:cxn modelId="{65B42AC5-8B5E-4416-82D4-228DE01F1994}" type="presOf" srcId="{D1E66C42-D7A2-493C-975B-32D2C0A97F42}" destId="{08B4551B-4DA7-4AE7-A040-193158FA2F66}" srcOrd="3" destOrd="0" presId="urn:microsoft.com/office/officeart/2005/8/layout/gear1"/>
    <dgm:cxn modelId="{D987F524-406F-4FE4-8269-9D6BCB41D2E4}" type="presOf" srcId="{676C2F21-CB85-4A92-BF33-EFCD08AEFC2A}" destId="{24B51D64-6907-484B-AF40-F3B24F01C1A9}" srcOrd="0" destOrd="0" presId="urn:microsoft.com/office/officeart/2005/8/layout/gear1"/>
    <dgm:cxn modelId="{5297A268-A119-4D2E-AE9A-472B7FEF797E}" type="presOf" srcId="{8D12D9C6-2747-4342-BCF7-C856332B4868}" destId="{C7E3B141-19D4-45AA-8344-9E799D646A3B}" srcOrd="1" destOrd="0" presId="urn:microsoft.com/office/officeart/2005/8/layout/gear1"/>
    <dgm:cxn modelId="{AEAF40A6-2137-448D-9530-82FBF8A69528}" type="presOf" srcId="{4F85B412-2517-4615-8B7C-3CD0CB6971DB}" destId="{80165DDF-1059-43EF-B07D-CA1D828ADF61}" srcOrd="1" destOrd="0" presId="urn:microsoft.com/office/officeart/2005/8/layout/gear1"/>
    <dgm:cxn modelId="{CC40C703-00F8-488B-9523-CB0C4494E783}" type="presOf" srcId="{D1E66C42-D7A2-493C-975B-32D2C0A97F42}" destId="{6E75376E-57A2-4296-A85C-BFB31234ECB2}" srcOrd="0" destOrd="0" presId="urn:microsoft.com/office/officeart/2005/8/layout/gear1"/>
    <dgm:cxn modelId="{8018A056-2D1C-49BA-991D-7C8A5CAE5895}" type="presOf" srcId="{AC1C2A98-F510-431D-8F1C-1971243786E7}" destId="{3ACCB85A-248F-495C-AA96-BD1627981B48}" srcOrd="0" destOrd="0" presId="urn:microsoft.com/office/officeart/2005/8/layout/gear1"/>
    <dgm:cxn modelId="{6797495A-8CA2-44D8-B3F0-9E7A5534D4BA}" type="presParOf" srcId="{24B51D64-6907-484B-AF40-F3B24F01C1A9}" destId="{123A0257-7A8F-4D27-9AC2-92C7D2A4AE9A}" srcOrd="0" destOrd="0" presId="urn:microsoft.com/office/officeart/2005/8/layout/gear1"/>
    <dgm:cxn modelId="{AE39DFAA-5551-495A-957B-619B46BE59BF}" type="presParOf" srcId="{24B51D64-6907-484B-AF40-F3B24F01C1A9}" destId="{80165DDF-1059-43EF-B07D-CA1D828ADF61}" srcOrd="1" destOrd="0" presId="urn:microsoft.com/office/officeart/2005/8/layout/gear1"/>
    <dgm:cxn modelId="{E1B51323-6AD9-4F60-8C11-CD5CDD650BDE}" type="presParOf" srcId="{24B51D64-6907-484B-AF40-F3B24F01C1A9}" destId="{952DDFFE-6663-4F0E-A90D-7FA6875EEF33}" srcOrd="2" destOrd="0" presId="urn:microsoft.com/office/officeart/2005/8/layout/gear1"/>
    <dgm:cxn modelId="{FB477D1E-A776-4809-A71F-A6C92B3392E2}" type="presParOf" srcId="{24B51D64-6907-484B-AF40-F3B24F01C1A9}" destId="{4BFA044C-FDB4-4ACE-9819-B44E5EBE3DA9}" srcOrd="3" destOrd="0" presId="urn:microsoft.com/office/officeart/2005/8/layout/gear1"/>
    <dgm:cxn modelId="{05BA811C-C7FC-4EEB-A4CE-8502FE60CF99}" type="presParOf" srcId="{24B51D64-6907-484B-AF40-F3B24F01C1A9}" destId="{C7E3B141-19D4-45AA-8344-9E799D646A3B}" srcOrd="4" destOrd="0" presId="urn:microsoft.com/office/officeart/2005/8/layout/gear1"/>
    <dgm:cxn modelId="{956AECEA-8A32-44E5-86E2-899789703B1D}" type="presParOf" srcId="{24B51D64-6907-484B-AF40-F3B24F01C1A9}" destId="{5137A5F4-1EF0-4F78-8C3F-595C382D1EE6}" srcOrd="5" destOrd="0" presId="urn:microsoft.com/office/officeart/2005/8/layout/gear1"/>
    <dgm:cxn modelId="{C76B4697-F270-4CD9-8859-5691A2D1BBE1}" type="presParOf" srcId="{24B51D64-6907-484B-AF40-F3B24F01C1A9}" destId="{6E75376E-57A2-4296-A85C-BFB31234ECB2}" srcOrd="6" destOrd="0" presId="urn:microsoft.com/office/officeart/2005/8/layout/gear1"/>
    <dgm:cxn modelId="{0C0F7852-6C57-4FF7-8DED-6DC4FFF628A8}" type="presParOf" srcId="{24B51D64-6907-484B-AF40-F3B24F01C1A9}" destId="{E41DD745-8FDB-45FE-8094-70824D589AB2}" srcOrd="7" destOrd="0" presId="urn:microsoft.com/office/officeart/2005/8/layout/gear1"/>
    <dgm:cxn modelId="{8BD2EBF8-417F-46B4-825E-2A3246A8A2DC}" type="presParOf" srcId="{24B51D64-6907-484B-AF40-F3B24F01C1A9}" destId="{97E2932B-EFA4-4D12-831D-E49F067C7E80}" srcOrd="8" destOrd="0" presId="urn:microsoft.com/office/officeart/2005/8/layout/gear1"/>
    <dgm:cxn modelId="{63B7B43A-2AAE-480D-8A10-DC717BA89ECD}" type="presParOf" srcId="{24B51D64-6907-484B-AF40-F3B24F01C1A9}" destId="{08B4551B-4DA7-4AE7-A040-193158FA2F66}" srcOrd="9" destOrd="0" presId="urn:microsoft.com/office/officeart/2005/8/layout/gear1"/>
    <dgm:cxn modelId="{558511F4-123A-4B4E-8D88-C701446B9CA1}" type="presParOf" srcId="{24B51D64-6907-484B-AF40-F3B24F01C1A9}" destId="{10C7C8B5-000F-4969-8831-BF026BFFD588}" srcOrd="10" destOrd="0" presId="urn:microsoft.com/office/officeart/2005/8/layout/gear1"/>
    <dgm:cxn modelId="{B6DE8FD0-CEDA-4476-9AD7-798D960C3549}" type="presParOf" srcId="{24B51D64-6907-484B-AF40-F3B24F01C1A9}" destId="{3ACCB85A-248F-495C-AA96-BD1627981B48}" srcOrd="11" destOrd="0" presId="urn:microsoft.com/office/officeart/2005/8/layout/gear1"/>
    <dgm:cxn modelId="{1F539098-42A0-4AE3-B64E-3BA8ACC4901A}" type="presParOf" srcId="{24B51D64-6907-484B-AF40-F3B24F01C1A9}" destId="{3B6CD293-D7B1-4DA6-96B4-D527E543DC8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D8A2E-C61E-478E-8E12-2C8AB43CD74F}">
      <dsp:nvSpPr>
        <dsp:cNvPr id="0" name=""/>
        <dsp:cNvSpPr/>
      </dsp:nvSpPr>
      <dsp:spPr>
        <a:xfrm>
          <a:off x="1936408" y="0"/>
          <a:ext cx="2308348" cy="1172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Yiyeceklerin bir kısmı şekere dönüşür</a:t>
          </a:r>
          <a:endParaRPr lang="tr-TR" sz="2000" kern="1200" dirty="0"/>
        </a:p>
      </dsp:txBody>
      <dsp:txXfrm>
        <a:off x="1970743" y="34335"/>
        <a:ext cx="1755542" cy="1103620"/>
      </dsp:txXfrm>
    </dsp:sp>
    <dsp:sp modelId="{CFAFAD94-491C-4486-A929-B7BDDEE56823}">
      <dsp:nvSpPr>
        <dsp:cNvPr id="0" name=""/>
        <dsp:cNvSpPr/>
      </dsp:nvSpPr>
      <dsp:spPr>
        <a:xfrm>
          <a:off x="2594004" y="1320770"/>
          <a:ext cx="2788497" cy="1172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Şeker kana karışır ve kan şekeri yükselmeye başlar</a:t>
          </a:r>
          <a:endParaRPr lang="tr-TR" sz="2000" kern="1200" dirty="0"/>
        </a:p>
      </dsp:txBody>
      <dsp:txXfrm>
        <a:off x="2628339" y="1355105"/>
        <a:ext cx="2142267" cy="1103620"/>
      </dsp:txXfrm>
    </dsp:sp>
    <dsp:sp modelId="{4845C9B8-E61C-4ECC-A764-2DA5EF3DF029}">
      <dsp:nvSpPr>
        <dsp:cNvPr id="0" name=""/>
        <dsp:cNvSpPr/>
      </dsp:nvSpPr>
      <dsp:spPr>
        <a:xfrm>
          <a:off x="4049058" y="2641529"/>
          <a:ext cx="2946920" cy="1172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Şeker hücre içine girer ve </a:t>
          </a:r>
          <a:r>
            <a:rPr lang="tr-TR" sz="2000" kern="1200" dirty="0" smtClean="0"/>
            <a:t>enerji</a:t>
          </a:r>
          <a:r>
            <a:rPr lang="tr-TR" sz="1800" kern="1200" dirty="0" smtClean="0"/>
            <a:t> üretiminde kullanılır</a:t>
          </a:r>
          <a:endParaRPr lang="tr-TR" sz="1800" kern="1200" dirty="0"/>
        </a:p>
      </dsp:txBody>
      <dsp:txXfrm>
        <a:off x="4083393" y="2675864"/>
        <a:ext cx="2271561" cy="1103620"/>
      </dsp:txXfrm>
    </dsp:sp>
    <dsp:sp modelId="{57F50795-DFC3-49D7-981F-5200BD9A4BDB}">
      <dsp:nvSpPr>
        <dsp:cNvPr id="0" name=""/>
        <dsp:cNvSpPr/>
      </dsp:nvSpPr>
      <dsp:spPr>
        <a:xfrm>
          <a:off x="4253372" y="4144461"/>
          <a:ext cx="2969773" cy="1172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Vücut kan şekeri yüksekliğini hissettiği zaman ise pankreasa uyarı gönderir</a:t>
          </a:r>
        </a:p>
      </dsp:txBody>
      <dsp:txXfrm>
        <a:off x="4287707" y="4178796"/>
        <a:ext cx="2285997" cy="1103620"/>
      </dsp:txXfrm>
    </dsp:sp>
    <dsp:sp modelId="{58B9FAD4-D9A9-4AF2-837B-F8B9C0F5A1D0}">
      <dsp:nvSpPr>
        <dsp:cNvPr id="0" name=""/>
        <dsp:cNvSpPr/>
      </dsp:nvSpPr>
      <dsp:spPr>
        <a:xfrm>
          <a:off x="3505874" y="592066"/>
          <a:ext cx="760449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400" kern="1200"/>
        </a:p>
      </dsp:txBody>
      <dsp:txXfrm>
        <a:off x="3676975" y="592066"/>
        <a:ext cx="418247" cy="573777"/>
      </dsp:txXfrm>
    </dsp:sp>
    <dsp:sp modelId="{E0660D8E-0942-4876-B5DE-06B37B8C64E7}">
      <dsp:nvSpPr>
        <dsp:cNvPr id="0" name=""/>
        <dsp:cNvSpPr/>
      </dsp:nvSpPr>
      <dsp:spPr>
        <a:xfrm>
          <a:off x="4650686" y="1945359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400" kern="1200"/>
        </a:p>
      </dsp:txBody>
      <dsp:txXfrm>
        <a:off x="4822133" y="1945359"/>
        <a:ext cx="419094" cy="573396"/>
      </dsp:txXfrm>
    </dsp:sp>
    <dsp:sp modelId="{7BF53110-2DF4-45BD-9A56-DFE445857240}">
      <dsp:nvSpPr>
        <dsp:cNvPr id="0" name=""/>
        <dsp:cNvSpPr/>
      </dsp:nvSpPr>
      <dsp:spPr>
        <a:xfrm>
          <a:off x="6303576" y="3721556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400" kern="1200"/>
        </a:p>
      </dsp:txBody>
      <dsp:txXfrm>
        <a:off x="6475023" y="3721556"/>
        <a:ext cx="419094" cy="573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C5DAE-1F8A-4B26-BF93-17F2126D7A67}">
      <dsp:nvSpPr>
        <dsp:cNvPr id="0" name=""/>
        <dsp:cNvSpPr/>
      </dsp:nvSpPr>
      <dsp:spPr>
        <a:xfrm>
          <a:off x="4243538" y="318719"/>
          <a:ext cx="3134761" cy="1625498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Pankreas kan şekeri yüksekse </a:t>
          </a:r>
          <a:r>
            <a:rPr lang="tr-TR" sz="2800" kern="1200" dirty="0" err="1" smtClean="0"/>
            <a:t>insülin</a:t>
          </a:r>
          <a:r>
            <a:rPr lang="tr-TR" sz="2800" kern="1200" dirty="0" smtClean="0"/>
            <a:t> salgılama başlar</a:t>
          </a:r>
          <a:endParaRPr lang="tr-TR" sz="2800" kern="1200" dirty="0"/>
        </a:p>
      </dsp:txBody>
      <dsp:txXfrm>
        <a:off x="4243538" y="318719"/>
        <a:ext cx="3134761" cy="1625498"/>
      </dsp:txXfrm>
    </dsp:sp>
    <dsp:sp modelId="{7030848A-4530-4A33-9C41-16D0B668B963}">
      <dsp:nvSpPr>
        <dsp:cNvPr id="0" name=""/>
        <dsp:cNvSpPr/>
      </dsp:nvSpPr>
      <dsp:spPr>
        <a:xfrm>
          <a:off x="851299" y="1457"/>
          <a:ext cx="2237422" cy="22600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69E63-8C42-41A5-8C90-A01E4D58B41D}">
      <dsp:nvSpPr>
        <dsp:cNvPr id="0" name=""/>
        <dsp:cNvSpPr/>
      </dsp:nvSpPr>
      <dsp:spPr>
        <a:xfrm>
          <a:off x="437955" y="2850136"/>
          <a:ext cx="4788139" cy="182851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İNSULİN </a:t>
          </a:r>
          <a:r>
            <a:rPr lang="tr-TR" sz="2800" kern="1200" dirty="0" smtClean="0">
              <a:cs typeface="Arial" charset="0"/>
            </a:rPr>
            <a:t>→ </a:t>
          </a:r>
          <a:r>
            <a:rPr lang="tr-TR" sz="2800" kern="1200" dirty="0" smtClean="0"/>
            <a:t>şekerin dolaşımdan hücre içine girmesini sağlar</a:t>
          </a:r>
          <a:endParaRPr lang="tr-TR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    Yani şekerin hücreye girmesini sağlayacak kapıyı insülin açar</a:t>
          </a:r>
          <a:endParaRPr lang="tr-TR" sz="2400" kern="1200" dirty="0"/>
        </a:p>
      </dsp:txBody>
      <dsp:txXfrm>
        <a:off x="437955" y="2850136"/>
        <a:ext cx="4788139" cy="1828516"/>
      </dsp:txXfrm>
    </dsp:sp>
    <dsp:sp modelId="{4819ED6A-3F96-4C34-918D-B9D6EF73878B}">
      <dsp:nvSpPr>
        <dsp:cNvPr id="0" name=""/>
        <dsp:cNvSpPr/>
      </dsp:nvSpPr>
      <dsp:spPr>
        <a:xfrm>
          <a:off x="5992177" y="2532163"/>
          <a:ext cx="2237422" cy="2260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B13D-E386-4BC7-9314-D7F518B82FE6}">
      <dsp:nvSpPr>
        <dsp:cNvPr id="0" name=""/>
        <dsp:cNvSpPr/>
      </dsp:nvSpPr>
      <dsp:spPr>
        <a:xfrm>
          <a:off x="2" y="792089"/>
          <a:ext cx="3451707" cy="104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900" kern="1200" dirty="0" smtClean="0"/>
            <a:t>İNSULİN </a:t>
          </a:r>
          <a:endParaRPr lang="tr-TR" sz="5900" kern="1200" dirty="0"/>
        </a:p>
      </dsp:txBody>
      <dsp:txXfrm>
        <a:off x="30676" y="822763"/>
        <a:ext cx="3390359" cy="985944"/>
      </dsp:txXfrm>
    </dsp:sp>
    <dsp:sp modelId="{59069F94-4DEA-4EB0-82D0-98BCF7FF8376}">
      <dsp:nvSpPr>
        <dsp:cNvPr id="0" name=""/>
        <dsp:cNvSpPr/>
      </dsp:nvSpPr>
      <dsp:spPr>
        <a:xfrm>
          <a:off x="345173" y="1839381"/>
          <a:ext cx="345694" cy="815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243"/>
              </a:lnTo>
              <a:lnTo>
                <a:pt x="345694" y="815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45A4-438F-423B-867B-67767E377328}">
      <dsp:nvSpPr>
        <dsp:cNvPr id="0" name=""/>
        <dsp:cNvSpPr/>
      </dsp:nvSpPr>
      <dsp:spPr>
        <a:xfrm>
          <a:off x="690867" y="2130978"/>
          <a:ext cx="3166257" cy="1047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Pankreas beta hücreleri tarafından salgılanan bir hormondur</a:t>
          </a:r>
        </a:p>
      </dsp:txBody>
      <dsp:txXfrm>
        <a:off x="721541" y="2161652"/>
        <a:ext cx="3104909" cy="985944"/>
      </dsp:txXfrm>
    </dsp:sp>
    <dsp:sp modelId="{E41D4892-E35E-4659-B38A-E27923CD627E}">
      <dsp:nvSpPr>
        <dsp:cNvPr id="0" name=""/>
        <dsp:cNvSpPr/>
      </dsp:nvSpPr>
      <dsp:spPr>
        <a:xfrm>
          <a:off x="345173" y="1839381"/>
          <a:ext cx="345694" cy="2075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618"/>
              </a:lnTo>
              <a:lnTo>
                <a:pt x="345694" y="20756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AEA9C-47D2-4D4B-9A4A-922535997E3D}">
      <dsp:nvSpPr>
        <dsp:cNvPr id="0" name=""/>
        <dsp:cNvSpPr/>
      </dsp:nvSpPr>
      <dsp:spPr>
        <a:xfrm>
          <a:off x="690867" y="3440094"/>
          <a:ext cx="3099415" cy="949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Glikozun enerji olarak kullanılabilmesi için gereklidir </a:t>
          </a:r>
        </a:p>
      </dsp:txBody>
      <dsp:txXfrm>
        <a:off x="718686" y="3467913"/>
        <a:ext cx="3043777" cy="894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E4AE5-4276-4CE6-B279-73167AF08F48}">
      <dsp:nvSpPr>
        <dsp:cNvPr id="0" name=""/>
        <dsp:cNvSpPr/>
      </dsp:nvSpPr>
      <dsp:spPr>
        <a:xfrm rot="10800000">
          <a:off x="1992753" y="906"/>
          <a:ext cx="5336334" cy="96069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6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Kalıtımın rolü </a:t>
          </a:r>
          <a:endParaRPr lang="tr-TR" sz="2400" kern="1200" dirty="0"/>
        </a:p>
      </dsp:txBody>
      <dsp:txXfrm rot="10800000">
        <a:off x="2232927" y="906"/>
        <a:ext cx="5096160" cy="960698"/>
      </dsp:txXfrm>
    </dsp:sp>
    <dsp:sp modelId="{1D473EE6-79A8-480A-916F-BC61B6F35C63}">
      <dsp:nvSpPr>
        <dsp:cNvPr id="0" name=""/>
        <dsp:cNvSpPr/>
      </dsp:nvSpPr>
      <dsp:spPr>
        <a:xfrm>
          <a:off x="1427532" y="1002"/>
          <a:ext cx="960698" cy="9606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CB582-2174-4896-B476-B1202D2A87BD}">
      <dsp:nvSpPr>
        <dsp:cNvPr id="0" name=""/>
        <dsp:cNvSpPr/>
      </dsp:nvSpPr>
      <dsp:spPr>
        <a:xfrm rot="10800000">
          <a:off x="2221440" y="1219406"/>
          <a:ext cx="5087879" cy="960698"/>
        </a:xfrm>
        <a:prstGeom prst="homePlat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6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Başka diyabetli birisinden bulaşmadı</a:t>
          </a:r>
        </a:p>
      </dsp:txBody>
      <dsp:txXfrm rot="10800000">
        <a:off x="2461614" y="1219406"/>
        <a:ext cx="4847705" cy="960698"/>
      </dsp:txXfrm>
    </dsp:sp>
    <dsp:sp modelId="{49B257FE-90B6-40EB-8EC1-03F9DB11B7AD}">
      <dsp:nvSpPr>
        <dsp:cNvPr id="0" name=""/>
        <dsp:cNvSpPr/>
      </dsp:nvSpPr>
      <dsp:spPr>
        <a:xfrm>
          <a:off x="1489646" y="1248477"/>
          <a:ext cx="960698" cy="9606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2F10D-857F-4546-B9E1-05043040090D}">
      <dsp:nvSpPr>
        <dsp:cNvPr id="0" name=""/>
        <dsp:cNvSpPr/>
      </dsp:nvSpPr>
      <dsp:spPr>
        <a:xfrm rot="10800000">
          <a:off x="2149488" y="2440730"/>
          <a:ext cx="5179031" cy="960698"/>
        </a:xfrm>
        <a:prstGeom prst="homePlat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6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Çok fazla şekerli gıda yediğimiz için diyabet olmadık</a:t>
          </a:r>
        </a:p>
      </dsp:txBody>
      <dsp:txXfrm rot="10800000">
        <a:off x="2389662" y="2440730"/>
        <a:ext cx="4938857" cy="960698"/>
      </dsp:txXfrm>
    </dsp:sp>
    <dsp:sp modelId="{75468C65-7A56-41D4-B118-4818DF530952}">
      <dsp:nvSpPr>
        <dsp:cNvPr id="0" name=""/>
        <dsp:cNvSpPr/>
      </dsp:nvSpPr>
      <dsp:spPr>
        <a:xfrm>
          <a:off x="1466858" y="2495951"/>
          <a:ext cx="960698" cy="9606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DD892-6BFB-468D-AEE5-6A3B71010EA1}">
      <dsp:nvSpPr>
        <dsp:cNvPr id="0" name=""/>
        <dsp:cNvSpPr/>
      </dsp:nvSpPr>
      <dsp:spPr>
        <a:xfrm rot="10800000">
          <a:off x="1933451" y="3723155"/>
          <a:ext cx="5447941" cy="1172158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6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Ailemizin yaptığı ya da ihmal ettiği bir şey nedeniyle diyabet olmayız…</a:t>
          </a:r>
        </a:p>
      </dsp:txBody>
      <dsp:txXfrm rot="10800000">
        <a:off x="2226490" y="3723155"/>
        <a:ext cx="5154902" cy="1172158"/>
      </dsp:txXfrm>
    </dsp:sp>
    <dsp:sp modelId="{427328C6-12DA-45E2-B178-A6226EBEF2A8}">
      <dsp:nvSpPr>
        <dsp:cNvPr id="0" name=""/>
        <dsp:cNvSpPr/>
      </dsp:nvSpPr>
      <dsp:spPr>
        <a:xfrm>
          <a:off x="1399630" y="3849155"/>
          <a:ext cx="960698" cy="9606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EEBFE-AD00-4E40-BE0E-7024932C7044}">
      <dsp:nvSpPr>
        <dsp:cNvPr id="0" name=""/>
        <dsp:cNvSpPr/>
      </dsp:nvSpPr>
      <dsp:spPr>
        <a:xfrm>
          <a:off x="0" y="4347841"/>
          <a:ext cx="8363272" cy="14270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Tip 1 Diyabette  insülin tamamen yok olmuştur</a:t>
          </a:r>
        </a:p>
      </dsp:txBody>
      <dsp:txXfrm>
        <a:off x="0" y="4347841"/>
        <a:ext cx="8363272" cy="1427058"/>
      </dsp:txXfrm>
    </dsp:sp>
    <dsp:sp modelId="{BD8E10B7-3915-4DDB-ACBC-09EDF7895568}">
      <dsp:nvSpPr>
        <dsp:cNvPr id="0" name=""/>
        <dsp:cNvSpPr/>
      </dsp:nvSpPr>
      <dsp:spPr>
        <a:xfrm rot="10800000">
          <a:off x="0" y="2174431"/>
          <a:ext cx="8363272" cy="2194816"/>
        </a:xfrm>
        <a:prstGeom prst="upArrowCallou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Sonuç olarak beta hücreleri çalışmaz ve insülin salgılayamaz</a:t>
          </a:r>
        </a:p>
      </dsp:txBody>
      <dsp:txXfrm rot="10800000">
        <a:off x="0" y="2174431"/>
        <a:ext cx="8363272" cy="1426126"/>
      </dsp:txXfrm>
    </dsp:sp>
    <dsp:sp modelId="{2DF69B57-AE6E-4C0A-AFBD-801B7F4C0187}">
      <dsp:nvSpPr>
        <dsp:cNvPr id="0" name=""/>
        <dsp:cNvSpPr/>
      </dsp:nvSpPr>
      <dsp:spPr>
        <a:xfrm rot="10800000">
          <a:off x="0" y="1020"/>
          <a:ext cx="8363272" cy="2194816"/>
        </a:xfrm>
        <a:prstGeom prst="upArrowCallou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Vücut pankreasın </a:t>
          </a:r>
          <a:r>
            <a:rPr lang="tr-TR" sz="2800" kern="1200" dirty="0" err="1" smtClean="0"/>
            <a:t>insülin</a:t>
          </a:r>
          <a:r>
            <a:rPr lang="tr-TR" sz="2800" kern="1200" dirty="0" smtClean="0"/>
            <a:t> salgılayan beta hücrelerini tanıyamamakta ve onları parçalamaktadır </a:t>
          </a:r>
        </a:p>
      </dsp:txBody>
      <dsp:txXfrm rot="10800000">
        <a:off x="0" y="1020"/>
        <a:ext cx="8363272" cy="1426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A0257-7A8F-4D27-9AC2-92C7D2A4AE9A}">
      <dsp:nvSpPr>
        <dsp:cNvPr id="0" name=""/>
        <dsp:cNvSpPr/>
      </dsp:nvSpPr>
      <dsp:spPr>
        <a:xfrm>
          <a:off x="4320468" y="2016210"/>
          <a:ext cx="2997819" cy="2997819"/>
        </a:xfrm>
        <a:prstGeom prst="gear9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Beslenme Bilgisi</a:t>
          </a:r>
          <a:endParaRPr lang="tr-TR" sz="2800" b="1" kern="1200" dirty="0"/>
        </a:p>
      </dsp:txBody>
      <dsp:txXfrm>
        <a:off x="4923163" y="2718435"/>
        <a:ext cx="1792429" cy="1540941"/>
      </dsp:txXfrm>
    </dsp:sp>
    <dsp:sp modelId="{4BFA044C-FDB4-4ACE-9819-B44E5EBE3DA9}">
      <dsp:nvSpPr>
        <dsp:cNvPr id="0" name=""/>
        <dsp:cNvSpPr/>
      </dsp:nvSpPr>
      <dsp:spPr>
        <a:xfrm>
          <a:off x="1944219" y="1800209"/>
          <a:ext cx="2693633" cy="2527129"/>
        </a:xfrm>
        <a:prstGeom prst="gear6">
          <a:avLst/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Egzersiz</a:t>
          </a:r>
          <a:endParaRPr lang="tr-TR" sz="2800" b="1" kern="1200" dirty="0"/>
        </a:p>
      </dsp:txBody>
      <dsp:txXfrm>
        <a:off x="2604635" y="2440267"/>
        <a:ext cx="1372801" cy="1247013"/>
      </dsp:txXfrm>
    </dsp:sp>
    <dsp:sp modelId="{6E75376E-57A2-4296-A85C-BFB31234ECB2}">
      <dsp:nvSpPr>
        <dsp:cNvPr id="0" name=""/>
        <dsp:cNvSpPr/>
      </dsp:nvSpPr>
      <dsp:spPr>
        <a:xfrm>
          <a:off x="3405227" y="256806"/>
          <a:ext cx="2313898" cy="2115839"/>
        </a:xfrm>
        <a:prstGeom prst="gear6">
          <a:avLst/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İnsülin</a:t>
          </a:r>
          <a:r>
            <a:rPr lang="tr-TR" sz="2400" b="1" kern="1200" dirty="0" smtClean="0"/>
            <a:t> Yönetimi</a:t>
          </a:r>
          <a:endParaRPr lang="tr-TR" sz="2400" b="1" kern="1200" dirty="0"/>
        </a:p>
      </dsp:txBody>
      <dsp:txXfrm rot="900000">
        <a:off x="3924480" y="709124"/>
        <a:ext cx="1275392" cy="1211203"/>
      </dsp:txXfrm>
    </dsp:sp>
    <dsp:sp modelId="{10C7C8B5-000F-4969-8831-BF026BFFD588}">
      <dsp:nvSpPr>
        <dsp:cNvPr id="0" name=""/>
        <dsp:cNvSpPr/>
      </dsp:nvSpPr>
      <dsp:spPr>
        <a:xfrm>
          <a:off x="4176458" y="1512167"/>
          <a:ext cx="3837209" cy="3837209"/>
        </a:xfrm>
        <a:prstGeom prst="circularArrow">
          <a:avLst>
            <a:gd name="adj1" fmla="val 4687"/>
            <a:gd name="adj2" fmla="val 299029"/>
            <a:gd name="adj3" fmla="val 2539772"/>
            <a:gd name="adj4" fmla="val 15811330"/>
            <a:gd name="adj5" fmla="val 5469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CB85A-248F-495C-AA96-BD1627981B48}">
      <dsp:nvSpPr>
        <dsp:cNvPr id="0" name=""/>
        <dsp:cNvSpPr/>
      </dsp:nvSpPr>
      <dsp:spPr>
        <a:xfrm>
          <a:off x="1656196" y="1224141"/>
          <a:ext cx="2787972" cy="27879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shade val="90000"/>
            <a:hueOff val="-422779"/>
            <a:satOff val="0"/>
            <a:lumOff val="2602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CD293-D7B1-4DA6-96B4-D527E543DC80}">
      <dsp:nvSpPr>
        <dsp:cNvPr id="0" name=""/>
        <dsp:cNvSpPr/>
      </dsp:nvSpPr>
      <dsp:spPr>
        <a:xfrm>
          <a:off x="3024343" y="-360037"/>
          <a:ext cx="3005995" cy="30059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shade val="90000"/>
            <a:hueOff val="-422779"/>
            <a:satOff val="0"/>
            <a:lumOff val="2602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734A80-AA65-4DF7-A71D-D9D7110E43CB}" type="datetimeFigureOut">
              <a:rPr lang="tr-TR"/>
              <a:pPr/>
              <a:t>11.10.2019</a:t>
            </a:fld>
            <a:endParaRPr lang="tr-T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7128A98-A98A-49AF-8D24-DF16E17B60E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6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8A98-A98A-49AF-8D24-DF16E17B60E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44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8A98-A98A-49AF-8D24-DF16E17B60E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8A98-A98A-49AF-8D24-DF16E17B60E6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7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8A98-A98A-49AF-8D24-DF16E17B60E6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7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8A98-A98A-49AF-8D24-DF16E17B60E6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05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32897-7C05-4444-AA28-16AD69A386E5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38A4E-7D79-41C4-945E-DE618A8144C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56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40857-F19C-41F8-B690-92BFC3F463C2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27A9-5908-4E04-9251-FADE379EE09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81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FC284-6AD8-4C23-81A8-1C01FCEDA933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744A-C3FE-4F3C-9699-EE498EB36D0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12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49BA-542F-4F86-B837-352BA7D6A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5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E240-EF18-E847-8963-A8DF8FA2F95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023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FA05-A7F4-6146-91E4-2182AAF419E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849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E1AC-A1F7-134F-B481-DD90D2A8F1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86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584A-0D75-BF45-8F2E-3BB49BC374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33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3287A-1BD3-4EE2-852F-B20C669A12BC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7A02F-4DF5-4663-95C6-EE0CE481B7D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32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DD9A4-8D66-40DC-9918-AED5A47D2005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BF41D-CD56-470D-9BBB-C4BEC34C80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04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714A7-10AB-41E2-8CB6-ECC2A9140377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6344B-6EA5-4973-8A76-B2B27E1013A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59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8C406-B12E-4D4E-8B73-8B8A693C199C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5B31-D358-4CDE-9FA4-699E9F2BCAA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8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BBFAB-D02F-4474-B56E-C49A91206CE8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1AC1B-76A0-4C1F-B64A-4692FFE88E9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40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0EAF7-2C09-4D1D-A79D-7BF99BF980E4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89B4D-51D8-494B-81B6-E79AEBA58E1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67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DD9A4-8D66-40DC-9918-AED5A47D2005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BF41D-CD56-470D-9BBB-C4BEC34C80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08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DD9A4-8D66-40DC-9918-AED5A47D2005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BF41D-CD56-470D-9BBB-C4BEC34C80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1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ADD9A4-8D66-40DC-9918-AED5A47D2005}" type="datetimeFigureOut">
              <a:rPr lang="tr-TR" smtClean="0"/>
              <a:pPr>
                <a:defRPr/>
              </a:pPr>
              <a:t>11.10.2019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EBF41D-CD56-470D-9BBB-C4BEC34C80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08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80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1trk.net/uploads/145378795868266.jpg" TargetMode="External"/><Relationship Id="rId2" Type="http://schemas.openxmlformats.org/officeDocument/2006/relationships/hyperlink" Target="http://www.google.com.tr/url?sa=i&amp;rct=j&amp;q=&amp;esrc=s&amp;source=images&amp;cd=&amp;cad=rja&amp;uact=8&amp;ved=0ahUKEwiImoPnn4DTAhVLwBQKHbevDLEQjRwIBw&amp;url=http://efsane1turk.net/index.php?page=Thread&amp;threadID=58226&amp;bvm=bv.151325232,d.d24&amp;psig=AFQjCNFwzAlNmK5ii70AP7Uq0tRvZuZglQ&amp;ust=14910326979996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z.about.com/f/p/440/diabetes/d/i/19200.jpg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37160" y="4581404"/>
            <a:ext cx="6830095" cy="80612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sz="3000" b="1" dirty="0">
                <a:latin typeface="+mn-lt"/>
              </a:rPr>
              <a:t>ÇOCUKLUK ÇAĞI DİYABETİ </a:t>
            </a:r>
            <a:br>
              <a:rPr lang="tr-TR" sz="3000" b="1" dirty="0">
                <a:latin typeface="+mn-lt"/>
              </a:rPr>
            </a:br>
            <a:r>
              <a:rPr lang="tr-TR" sz="3000" b="1" dirty="0">
                <a:latin typeface="+mn-lt"/>
              </a:rPr>
              <a:t/>
            </a:r>
            <a:br>
              <a:rPr lang="tr-TR" sz="3000" b="1" dirty="0">
                <a:latin typeface="+mn-lt"/>
              </a:rPr>
            </a:br>
            <a:r>
              <a:rPr lang="tr-TR" sz="2700" b="1" dirty="0" smtClean="0">
                <a:latin typeface="+mn-lt"/>
              </a:rPr>
              <a:t>ÖĞRENCİ SUNUMU</a:t>
            </a:r>
            <a:endParaRPr lang="tr-TR" sz="2700" b="1" dirty="0">
              <a:latin typeface="+mn-lt"/>
            </a:endParaRPr>
          </a:p>
        </p:txBody>
      </p:sp>
      <p:pic>
        <p:nvPicPr>
          <p:cNvPr id="4" name="Picture 2" descr="C:\Documents and Settings\pc\Desktop\NURDAN-UPEK-2014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887" y="2021268"/>
            <a:ext cx="2266841" cy="182166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995" y="2021268"/>
            <a:ext cx="2746932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08" y="1019900"/>
            <a:ext cx="2878931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02" y="10199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/>
          </p:nvPr>
        </p:nvSpPr>
        <p:spPr>
          <a:xfrm>
            <a:off x="0" y="332656"/>
            <a:ext cx="9144000" cy="5870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b="1" dirty="0" smtClean="0">
                <a:solidFill>
                  <a:srgbClr val="C00000"/>
                </a:solidFill>
              </a:rPr>
              <a:t>HÜCRE</a:t>
            </a:r>
          </a:p>
          <a:p>
            <a:pPr algn="just"/>
            <a:r>
              <a:rPr lang="tr-TR" sz="2800" dirty="0" smtClean="0"/>
              <a:t>Vücudumuzun en küçük canlı yapı taşıdır.</a:t>
            </a:r>
          </a:p>
          <a:p>
            <a:pPr algn="just"/>
            <a:r>
              <a:rPr lang="tr-TR" sz="2800" dirty="0" smtClean="0"/>
              <a:t>Besindeki şeker kana karışır ve enerji üretimi için diğer </a:t>
            </a:r>
            <a:r>
              <a:rPr lang="tr-TR" sz="2800" dirty="0" err="1" smtClean="0"/>
              <a:t>metabolik</a:t>
            </a:r>
            <a:r>
              <a:rPr lang="tr-TR" sz="2800" dirty="0" smtClean="0"/>
              <a:t> olaylarda kullanılmak üzere hücre içine girer.</a:t>
            </a:r>
          </a:p>
          <a:p>
            <a:pPr algn="just"/>
            <a:r>
              <a:rPr lang="tr-TR" sz="2800" dirty="0" smtClean="0"/>
              <a:t>Şekerin hücre içine girmesini sağlayan anahtar </a:t>
            </a:r>
            <a:r>
              <a:rPr lang="tr-TR" sz="2800" b="1" dirty="0" smtClean="0">
                <a:solidFill>
                  <a:srgbClr val="0070C0"/>
                </a:solidFill>
              </a:rPr>
              <a:t>İNSÜLİN</a:t>
            </a:r>
            <a:r>
              <a:rPr lang="tr-TR" sz="2800" dirty="0" smtClean="0"/>
              <a:t>’ </a:t>
            </a:r>
            <a:r>
              <a:rPr lang="tr-TR" sz="2800" dirty="0" err="1" smtClean="0"/>
              <a:t>dir</a:t>
            </a:r>
            <a:endParaRPr lang="tr-TR" sz="2800" dirty="0"/>
          </a:p>
        </p:txBody>
      </p:sp>
      <p:grpSp>
        <p:nvGrpSpPr>
          <p:cNvPr id="2" name="Grup 1"/>
          <p:cNvGrpSpPr/>
          <p:nvPr/>
        </p:nvGrpSpPr>
        <p:grpSpPr>
          <a:xfrm>
            <a:off x="2699792" y="3284984"/>
            <a:ext cx="5695335" cy="3573016"/>
            <a:chOff x="1554596" y="4437112"/>
            <a:chExt cx="5047263" cy="22288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596" y="4437112"/>
              <a:ext cx="5038725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078" y="4453045"/>
              <a:ext cx="907781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8524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65" y="382569"/>
            <a:ext cx="8856984" cy="6336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2024505" y="700881"/>
            <a:ext cx="706340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sz="4000" b="1" dirty="0">
                <a:solidFill>
                  <a:schemeClr val="accent6"/>
                </a:solidFill>
              </a:rPr>
              <a:t>İNSULİN ETKİSİ VAR</a:t>
            </a:r>
            <a:endParaRPr lang="en-AU" sz="4000" b="1" dirty="0">
              <a:solidFill>
                <a:schemeClr val="accent6"/>
              </a:solidFill>
            </a:endParaRP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470900" y="394928"/>
            <a:ext cx="1447800" cy="5915744"/>
          </a:xfrm>
          <a:prstGeom prst="wave">
            <a:avLst>
              <a:gd name="adj1" fmla="val 3731"/>
              <a:gd name="adj2" fmla="val 0"/>
            </a:avLst>
          </a:prstGeom>
          <a:solidFill>
            <a:srgbClr val="FF00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AU" sz="2400">
                <a:latin typeface="Lucida Sans" pitchFamily="34" charset="0"/>
              </a:rPr>
              <a:t>  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685800" y="20574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1295400" y="27432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914400" y="51054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609600" y="32766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87" name="AutoShape 8"/>
          <p:cNvSpPr>
            <a:spLocks noChangeArrowheads="1"/>
          </p:cNvSpPr>
          <p:nvPr/>
        </p:nvSpPr>
        <p:spPr bwMode="auto">
          <a:xfrm>
            <a:off x="1447800" y="54864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>
            <a:off x="1905000" y="1752600"/>
            <a:ext cx="3810000" cy="4038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buFont typeface="Webdings" pitchFamily="18" charset="2"/>
              <a:buNone/>
            </a:pPr>
            <a:endParaRPr lang="en-AU" sz="4400">
              <a:latin typeface="Lucida Sans" pitchFamily="34" charset="0"/>
            </a:endParaRP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1905000" y="1905000"/>
            <a:ext cx="152400" cy="1752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1905000" y="4267200"/>
            <a:ext cx="152400" cy="1752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 rot="-3542381">
            <a:off x="2204244" y="3434556"/>
            <a:ext cx="155575" cy="7540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92" name="AutoShape 13"/>
          <p:cNvSpPr>
            <a:spLocks noChangeArrowheads="1"/>
          </p:cNvSpPr>
          <p:nvPr/>
        </p:nvSpPr>
        <p:spPr bwMode="auto">
          <a:xfrm>
            <a:off x="2209800" y="40386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93" name="Oval 14"/>
          <p:cNvSpPr>
            <a:spLocks noChangeArrowheads="1"/>
          </p:cNvSpPr>
          <p:nvPr/>
        </p:nvSpPr>
        <p:spPr bwMode="auto">
          <a:xfrm>
            <a:off x="2286000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94" name="Oval 15"/>
          <p:cNvSpPr>
            <a:spLocks noChangeArrowheads="1"/>
          </p:cNvSpPr>
          <p:nvPr/>
        </p:nvSpPr>
        <p:spPr bwMode="auto">
          <a:xfrm>
            <a:off x="2590800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95" name="Oval 16"/>
          <p:cNvSpPr>
            <a:spLocks noChangeArrowheads="1"/>
          </p:cNvSpPr>
          <p:nvPr/>
        </p:nvSpPr>
        <p:spPr bwMode="auto">
          <a:xfrm>
            <a:off x="2971800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838200" y="3124200"/>
            <a:ext cx="990600" cy="2286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ebdings" pitchFamily="18" charset="2"/>
              <a:buChar char="Ñ"/>
            </a:pPr>
            <a:r>
              <a:rPr lang="en-AU" sz="7200">
                <a:solidFill>
                  <a:srgbClr val="000066"/>
                </a:solidFill>
                <a:latin typeface="Lucida Sans" pitchFamily="34" charset="0"/>
              </a:rPr>
              <a:t>.</a:t>
            </a:r>
            <a:r>
              <a:rPr lang="en-AU" sz="7200">
                <a:solidFill>
                  <a:srgbClr val="FF0000"/>
                </a:solidFill>
                <a:latin typeface="Lucida Sans" pitchFamily="34" charset="0"/>
              </a:rPr>
              <a:t>.</a:t>
            </a:r>
            <a:endParaRPr lang="en-AU" sz="720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20497" name="AutoShape 18"/>
          <p:cNvSpPr>
            <a:spLocks noChangeArrowheads="1"/>
          </p:cNvSpPr>
          <p:nvPr/>
        </p:nvSpPr>
        <p:spPr bwMode="auto">
          <a:xfrm>
            <a:off x="1371600" y="41148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ebdings" pitchFamily="18" charset="2"/>
              <a:buChar char="Ñ"/>
            </a:pPr>
            <a:endParaRPr lang="en-AU" sz="2400">
              <a:latin typeface="Lucida Sans" pitchFamily="34" charset="0"/>
            </a:endParaRPr>
          </a:p>
        </p:txBody>
      </p:sp>
      <p:sp>
        <p:nvSpPr>
          <p:cNvPr id="20498" name="AutoShape 19"/>
          <p:cNvSpPr>
            <a:spLocks noChangeArrowheads="1"/>
          </p:cNvSpPr>
          <p:nvPr/>
        </p:nvSpPr>
        <p:spPr bwMode="auto">
          <a:xfrm>
            <a:off x="2514600" y="3352800"/>
            <a:ext cx="3810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1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35" y="0"/>
                </a:moveTo>
                <a:lnTo>
                  <a:pt x="9270" y="7200"/>
                </a:lnTo>
                <a:lnTo>
                  <a:pt x="12356" y="7200"/>
                </a:lnTo>
                <a:lnTo>
                  <a:pt x="12356" y="14416"/>
                </a:lnTo>
                <a:lnTo>
                  <a:pt x="0" y="1441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2193925" y="2830513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000" b="1">
                <a:latin typeface="Lucida Sans" pitchFamily="34" charset="0"/>
              </a:rPr>
              <a:t>İNSULİN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2498725" y="4149725"/>
            <a:ext cx="101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b="1">
                <a:latin typeface="Lucida Sans" pitchFamily="34" charset="0"/>
              </a:rPr>
              <a:t>Oksijen</a:t>
            </a:r>
          </a:p>
        </p:txBody>
      </p:sp>
      <p:sp>
        <p:nvSpPr>
          <p:cNvPr id="20501" name="Line 22"/>
          <p:cNvSpPr>
            <a:spLocks noChangeShapeType="1"/>
          </p:cNvSpPr>
          <p:nvPr/>
        </p:nvSpPr>
        <p:spPr bwMode="auto">
          <a:xfrm>
            <a:off x="2362200" y="4495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502" name="AutoShape 23"/>
          <p:cNvSpPr>
            <a:spLocks noChangeArrowheads="1"/>
          </p:cNvSpPr>
          <p:nvPr/>
        </p:nvSpPr>
        <p:spPr bwMode="auto">
          <a:xfrm>
            <a:off x="2286000" y="45720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503" name="AutoShape 24"/>
          <p:cNvSpPr>
            <a:spLocks noChangeArrowheads="1"/>
          </p:cNvSpPr>
          <p:nvPr/>
        </p:nvSpPr>
        <p:spPr bwMode="auto">
          <a:xfrm>
            <a:off x="838200" y="48768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4114800" y="3587750"/>
            <a:ext cx="1030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400" b="1">
                <a:latin typeface="Lucida Sans" pitchFamily="34" charset="0"/>
              </a:rPr>
              <a:t>Enerji</a:t>
            </a:r>
          </a:p>
          <a:p>
            <a:pPr eaLnBrk="0" hangingPunct="0"/>
            <a:r>
              <a:rPr lang="en-AU" sz="2400" b="1">
                <a:latin typeface="Lucida Sans" pitchFamily="34" charset="0"/>
              </a:rPr>
              <a:t>CO2</a:t>
            </a:r>
          </a:p>
          <a:p>
            <a:pPr eaLnBrk="0" hangingPunct="0"/>
            <a:r>
              <a:rPr lang="en-AU" sz="2400" b="1">
                <a:latin typeface="Lucida Sans" pitchFamily="34" charset="0"/>
              </a:rPr>
              <a:t>Su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3321852" y="5823743"/>
            <a:ext cx="1265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 b="1" dirty="0" err="1">
                <a:solidFill>
                  <a:schemeClr val="tx2"/>
                </a:solidFill>
                <a:latin typeface="Lucida Sans" pitchFamily="34" charset="0"/>
              </a:rPr>
              <a:t>Hücre</a:t>
            </a:r>
            <a:endParaRPr lang="en-AU" sz="2800" b="1" dirty="0">
              <a:solidFill>
                <a:schemeClr val="tx2"/>
              </a:solidFill>
              <a:latin typeface="Lucida Sans" pitchFamily="34" charset="0"/>
            </a:endParaRPr>
          </a:p>
        </p:txBody>
      </p:sp>
      <p:sp>
        <p:nvSpPr>
          <p:cNvPr id="20506" name="Text Box 27"/>
          <p:cNvSpPr txBox="1">
            <a:spLocks noChangeArrowheads="1"/>
          </p:cNvSpPr>
          <p:nvPr/>
        </p:nvSpPr>
        <p:spPr bwMode="auto">
          <a:xfrm rot="16200000">
            <a:off x="-676816" y="2512367"/>
            <a:ext cx="1876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AU" sz="2400" b="1" dirty="0" err="1">
                <a:solidFill>
                  <a:srgbClr val="FF0000"/>
                </a:solidFill>
                <a:latin typeface="Lucida Sans" pitchFamily="34" charset="0"/>
              </a:rPr>
              <a:t>Dolaşım</a:t>
            </a:r>
            <a:endParaRPr lang="en-AU" sz="24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20507" name="Oval 28"/>
          <p:cNvSpPr>
            <a:spLocks noChangeArrowheads="1"/>
          </p:cNvSpPr>
          <p:nvPr/>
        </p:nvSpPr>
        <p:spPr bwMode="auto">
          <a:xfrm>
            <a:off x="3733800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508" name="Oval 29"/>
          <p:cNvSpPr>
            <a:spLocks noChangeArrowheads="1"/>
          </p:cNvSpPr>
          <p:nvPr/>
        </p:nvSpPr>
        <p:spPr bwMode="auto">
          <a:xfrm>
            <a:off x="3429000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509" name="Text Box 30"/>
          <p:cNvSpPr txBox="1">
            <a:spLocks noChangeArrowheads="1"/>
          </p:cNvSpPr>
          <p:nvPr/>
        </p:nvSpPr>
        <p:spPr bwMode="auto">
          <a:xfrm>
            <a:off x="2344737" y="1186329"/>
            <a:ext cx="249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400" b="1" dirty="0" err="1" smtClean="0">
                <a:solidFill>
                  <a:schemeClr val="accent1"/>
                </a:solidFill>
                <a:latin typeface="Lucida Sans" pitchFamily="34" charset="0"/>
              </a:rPr>
              <a:t>Glukoz</a:t>
            </a:r>
            <a:r>
              <a:rPr lang="tr-TR" sz="2400" b="1" dirty="0" smtClean="0">
                <a:solidFill>
                  <a:schemeClr val="accent1"/>
                </a:solidFill>
                <a:latin typeface="Lucida Sans" pitchFamily="34" charset="0"/>
              </a:rPr>
              <a:t> (Şeker)</a:t>
            </a:r>
            <a:endParaRPr lang="en-AU" sz="2400" b="1" dirty="0">
              <a:solidFill>
                <a:schemeClr val="accent1"/>
              </a:solidFill>
              <a:latin typeface="Lucida Sans" pitchFamily="34" charset="0"/>
            </a:endParaRPr>
          </a:p>
        </p:txBody>
      </p:sp>
      <p:sp>
        <p:nvSpPr>
          <p:cNvPr id="20510" name="Line 31"/>
          <p:cNvSpPr>
            <a:spLocks noChangeShapeType="1"/>
          </p:cNvSpPr>
          <p:nvPr/>
        </p:nvSpPr>
        <p:spPr bwMode="auto">
          <a:xfrm flipV="1">
            <a:off x="1714500" y="1532731"/>
            <a:ext cx="609600" cy="1698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20512" name="Text Box 33"/>
          <p:cNvSpPr txBox="1">
            <a:spLocks noChangeArrowheads="1"/>
          </p:cNvSpPr>
          <p:nvPr/>
        </p:nvSpPr>
        <p:spPr bwMode="auto">
          <a:xfrm>
            <a:off x="5802313" y="3740150"/>
            <a:ext cx="302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 b="1">
                <a:solidFill>
                  <a:schemeClr val="hlink"/>
                </a:solidFill>
                <a:latin typeface="Lucida Sans" pitchFamily="34" charset="0"/>
              </a:rPr>
              <a:t>İdrar glukoz (-)</a:t>
            </a:r>
          </a:p>
          <a:p>
            <a:pPr eaLnBrk="0" hangingPunct="0"/>
            <a:r>
              <a:rPr lang="en-AU" sz="2800" b="1">
                <a:solidFill>
                  <a:schemeClr val="hlink"/>
                </a:solidFill>
                <a:latin typeface="Lucida Sans" pitchFamily="34" charset="0"/>
              </a:rPr>
              <a:t>İdrar  keton (-)</a:t>
            </a: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1407254" y="16002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720055" y="855663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78" y="5029200"/>
            <a:ext cx="1125194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ikdörtgen 50"/>
          <p:cNvSpPr/>
          <p:nvPr/>
        </p:nvSpPr>
        <p:spPr>
          <a:xfrm>
            <a:off x="58180" y="336848"/>
            <a:ext cx="8856984" cy="6336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779222" y="581025"/>
            <a:ext cx="699007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AU" sz="4000" b="1" dirty="0">
                <a:solidFill>
                  <a:schemeClr val="accent6">
                    <a:lumMod val="75000"/>
                  </a:schemeClr>
                </a:solidFill>
              </a:rPr>
              <a:t>İ</a:t>
            </a:r>
            <a:r>
              <a:rPr lang="tr-TR" sz="4000" b="1" dirty="0">
                <a:solidFill>
                  <a:schemeClr val="accent6">
                    <a:lumMod val="75000"/>
                  </a:schemeClr>
                </a:solidFill>
              </a:rPr>
              <a:t>NSULİN ETKİSİ YOK</a:t>
            </a:r>
            <a:endParaRPr lang="en-A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395535" y="302185"/>
            <a:ext cx="1372939" cy="5987752"/>
          </a:xfrm>
          <a:prstGeom prst="wave">
            <a:avLst>
              <a:gd name="adj1" fmla="val 3731"/>
              <a:gd name="adj2" fmla="val 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AU" sz="2400">
                <a:latin typeface="Lucida Sans" pitchFamily="34" charset="0"/>
              </a:rPr>
              <a:t>  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549275" y="20574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1090161" y="2832318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777875" y="51054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473221" y="2960913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1311275" y="54864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1768475" y="1752600"/>
            <a:ext cx="3810000" cy="4038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buFont typeface="Webdings" pitchFamily="18" charset="2"/>
              <a:buNone/>
            </a:pPr>
            <a:endParaRPr lang="en-AU" sz="4400">
              <a:latin typeface="Lucida Sans" pitchFamily="34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768475" y="1905000"/>
            <a:ext cx="152400" cy="1752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1768475" y="4267200"/>
            <a:ext cx="152400" cy="1752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 rot="46443">
            <a:off x="1768475" y="3581400"/>
            <a:ext cx="155575" cy="754063"/>
          </a:xfrm>
          <a:prstGeom prst="rect">
            <a:avLst/>
          </a:prstGeom>
          <a:solidFill>
            <a:srgbClr val="FF99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2149475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2454275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2835275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19" name="AutoShape 16"/>
          <p:cNvSpPr>
            <a:spLocks noChangeArrowheads="1"/>
          </p:cNvSpPr>
          <p:nvPr/>
        </p:nvSpPr>
        <p:spPr bwMode="auto">
          <a:xfrm>
            <a:off x="1349375" y="4271562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ebdings" pitchFamily="18" charset="2"/>
              <a:buChar char="Ñ"/>
            </a:pPr>
            <a:endParaRPr lang="en-AU" sz="2400">
              <a:latin typeface="Lucida Sans" pitchFamily="34" charset="0"/>
            </a:endParaRP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2362200" y="41497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b="1">
                <a:latin typeface="Lucida Sans" pitchFamily="34" charset="0"/>
              </a:rPr>
              <a:t>Yağ asidi</a:t>
            </a:r>
          </a:p>
        </p:txBody>
      </p:sp>
      <p:sp>
        <p:nvSpPr>
          <p:cNvPr id="21521" name="AutoShape 18"/>
          <p:cNvSpPr>
            <a:spLocks noChangeArrowheads="1"/>
          </p:cNvSpPr>
          <p:nvPr/>
        </p:nvSpPr>
        <p:spPr bwMode="auto">
          <a:xfrm>
            <a:off x="549275" y="41910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22" name="AutoShape 19"/>
          <p:cNvSpPr>
            <a:spLocks noChangeArrowheads="1"/>
          </p:cNvSpPr>
          <p:nvPr/>
        </p:nvSpPr>
        <p:spPr bwMode="auto">
          <a:xfrm>
            <a:off x="1006475" y="46482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3521075" y="3206750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400" b="1">
                <a:latin typeface="Lucida Sans" pitchFamily="34" charset="0"/>
              </a:rPr>
              <a:t>Karaciğer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3201623" y="5823743"/>
            <a:ext cx="1265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 b="1" dirty="0" err="1">
                <a:solidFill>
                  <a:schemeClr val="accent1"/>
                </a:solidFill>
                <a:latin typeface="Lucida Sans" pitchFamily="34" charset="0"/>
              </a:rPr>
              <a:t>Hücre</a:t>
            </a:r>
            <a:endParaRPr lang="en-AU" sz="2800" b="1" dirty="0">
              <a:solidFill>
                <a:schemeClr val="accent1"/>
              </a:solidFill>
              <a:latin typeface="Lucida Sans" pitchFamily="34" charset="0"/>
            </a:endParaRPr>
          </a:p>
        </p:txBody>
      </p:sp>
      <p:sp>
        <p:nvSpPr>
          <p:cNvPr id="21526" name="AutoShape 23"/>
          <p:cNvSpPr>
            <a:spLocks noChangeArrowheads="1"/>
          </p:cNvSpPr>
          <p:nvPr/>
        </p:nvSpPr>
        <p:spPr bwMode="auto">
          <a:xfrm>
            <a:off x="684462" y="2567016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27" name="AutoShape 24"/>
          <p:cNvSpPr>
            <a:spLocks noChangeArrowheads="1"/>
          </p:cNvSpPr>
          <p:nvPr/>
        </p:nvSpPr>
        <p:spPr bwMode="auto">
          <a:xfrm>
            <a:off x="1009213" y="3970439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1445994" y="30480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29" name="Oval 26"/>
          <p:cNvSpPr>
            <a:spLocks noChangeArrowheads="1"/>
          </p:cNvSpPr>
          <p:nvPr/>
        </p:nvSpPr>
        <p:spPr bwMode="auto">
          <a:xfrm>
            <a:off x="3292475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30" name="Oval 27"/>
          <p:cNvSpPr>
            <a:spLocks noChangeArrowheads="1"/>
          </p:cNvSpPr>
          <p:nvPr/>
        </p:nvSpPr>
        <p:spPr bwMode="auto">
          <a:xfrm>
            <a:off x="3749675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31" name="Oval 28"/>
          <p:cNvSpPr>
            <a:spLocks noChangeArrowheads="1"/>
          </p:cNvSpPr>
          <p:nvPr/>
        </p:nvSpPr>
        <p:spPr bwMode="auto">
          <a:xfrm>
            <a:off x="1997075" y="5029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 flipV="1">
            <a:off x="2073275" y="4648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3902075" y="3886200"/>
            <a:ext cx="1219200" cy="685800"/>
          </a:xfrm>
          <a:prstGeom prst="curvedDownArrow">
            <a:avLst>
              <a:gd name="adj1" fmla="val 35556"/>
              <a:gd name="adj2" fmla="val 71111"/>
              <a:gd name="adj3" fmla="val 33333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1534" name="Text Box 31"/>
          <p:cNvSpPr txBox="1">
            <a:spLocks noChangeArrowheads="1"/>
          </p:cNvSpPr>
          <p:nvPr/>
        </p:nvSpPr>
        <p:spPr bwMode="auto">
          <a:xfrm>
            <a:off x="4435475" y="473075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400" b="1">
                <a:latin typeface="Lucida Sans" pitchFamily="34" charset="0"/>
              </a:rPr>
              <a:t>Keton</a:t>
            </a:r>
          </a:p>
        </p:txBody>
      </p:sp>
      <p:sp>
        <p:nvSpPr>
          <p:cNvPr id="21535" name="Line 32"/>
          <p:cNvSpPr>
            <a:spLocks noChangeShapeType="1"/>
          </p:cNvSpPr>
          <p:nvPr/>
        </p:nvSpPr>
        <p:spPr bwMode="auto">
          <a:xfrm flipV="1">
            <a:off x="1654175" y="1445586"/>
            <a:ext cx="6096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2351087" y="1023734"/>
            <a:ext cx="1289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400" b="1" dirty="0" err="1">
                <a:solidFill>
                  <a:schemeClr val="accent1"/>
                </a:solidFill>
                <a:latin typeface="Lucida Sans" pitchFamily="34" charset="0"/>
              </a:rPr>
              <a:t>Glukoz</a:t>
            </a:r>
            <a:endParaRPr lang="en-AU" sz="2400" b="1" dirty="0">
              <a:solidFill>
                <a:schemeClr val="accent1"/>
              </a:solidFill>
              <a:latin typeface="Lucida Sans" pitchFamily="34" charset="0"/>
            </a:endParaRPr>
          </a:p>
        </p:txBody>
      </p:sp>
      <p:sp>
        <p:nvSpPr>
          <p:cNvPr id="21537" name="Text Box 34"/>
          <p:cNvSpPr txBox="1">
            <a:spLocks noChangeArrowheads="1"/>
          </p:cNvSpPr>
          <p:nvPr/>
        </p:nvSpPr>
        <p:spPr bwMode="auto">
          <a:xfrm>
            <a:off x="5671461" y="3137118"/>
            <a:ext cx="31261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 b="1" dirty="0" err="1">
                <a:solidFill>
                  <a:schemeClr val="hlink"/>
                </a:solidFill>
                <a:latin typeface="Lucida Sans" pitchFamily="34" charset="0"/>
              </a:rPr>
              <a:t>İdrar</a:t>
            </a:r>
            <a:r>
              <a:rPr lang="en-AU" sz="2800" b="1" dirty="0">
                <a:solidFill>
                  <a:schemeClr val="hlink"/>
                </a:solidFill>
                <a:latin typeface="Lucida Sans" pitchFamily="34" charset="0"/>
              </a:rPr>
              <a:t> </a:t>
            </a:r>
            <a:r>
              <a:rPr lang="en-AU" sz="2800" b="1" dirty="0" err="1">
                <a:solidFill>
                  <a:schemeClr val="hlink"/>
                </a:solidFill>
                <a:latin typeface="Lucida Sans" pitchFamily="34" charset="0"/>
              </a:rPr>
              <a:t>glukoz</a:t>
            </a:r>
            <a:r>
              <a:rPr lang="en-AU" sz="2800" b="1" dirty="0">
                <a:solidFill>
                  <a:schemeClr val="hlink"/>
                </a:solidFill>
                <a:latin typeface="Lucida Sans" pitchFamily="34" charset="0"/>
              </a:rPr>
              <a:t> </a:t>
            </a:r>
            <a:r>
              <a:rPr lang="en-AU" sz="2800" b="1" dirty="0" smtClean="0">
                <a:solidFill>
                  <a:schemeClr val="hlink"/>
                </a:solidFill>
                <a:latin typeface="Lucida Sans" pitchFamily="34" charset="0"/>
              </a:rPr>
              <a:t>(+)</a:t>
            </a:r>
            <a:endParaRPr lang="tr-TR" sz="2800" b="1" dirty="0" smtClean="0">
              <a:solidFill>
                <a:schemeClr val="hlink"/>
              </a:solidFill>
              <a:latin typeface="Lucida Sans" pitchFamily="34" charset="0"/>
            </a:endParaRPr>
          </a:p>
          <a:p>
            <a:pPr eaLnBrk="0" hangingPunct="0"/>
            <a:endParaRPr lang="tr-TR" sz="2800" b="1" dirty="0">
              <a:solidFill>
                <a:schemeClr val="hlink"/>
              </a:solidFill>
              <a:latin typeface="Lucida Sans" pitchFamily="34" charset="0"/>
            </a:endParaRPr>
          </a:p>
          <a:p>
            <a:pPr eaLnBrk="0" hangingPunct="0"/>
            <a:endParaRPr lang="en-AU" sz="2800" b="1" dirty="0">
              <a:solidFill>
                <a:schemeClr val="hlink"/>
              </a:solidFill>
              <a:latin typeface="Lucida Sans" pitchFamily="34" charset="0"/>
            </a:endParaRPr>
          </a:p>
          <a:p>
            <a:pPr eaLnBrk="0" hangingPunct="0"/>
            <a:r>
              <a:rPr lang="en-AU" sz="2800" b="1" dirty="0" err="1">
                <a:solidFill>
                  <a:schemeClr val="hlink"/>
                </a:solidFill>
                <a:latin typeface="Lucida Sans" pitchFamily="34" charset="0"/>
              </a:rPr>
              <a:t>İdrar</a:t>
            </a:r>
            <a:r>
              <a:rPr lang="en-AU" sz="2800" b="1" dirty="0">
                <a:solidFill>
                  <a:schemeClr val="hlink"/>
                </a:solidFill>
                <a:latin typeface="Lucida Sans" pitchFamily="34" charset="0"/>
              </a:rPr>
              <a:t>  </a:t>
            </a:r>
            <a:r>
              <a:rPr lang="en-AU" sz="2800" b="1" dirty="0" err="1">
                <a:solidFill>
                  <a:schemeClr val="hlink"/>
                </a:solidFill>
                <a:latin typeface="Lucida Sans" pitchFamily="34" charset="0"/>
              </a:rPr>
              <a:t>keton</a:t>
            </a:r>
            <a:r>
              <a:rPr lang="en-AU" sz="2800" b="1" dirty="0">
                <a:solidFill>
                  <a:schemeClr val="hlink"/>
                </a:solidFill>
                <a:latin typeface="Lucida Sans" pitchFamily="34" charset="0"/>
              </a:rPr>
              <a:t> (+)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 rot="16200000">
            <a:off x="-712637" y="2913258"/>
            <a:ext cx="1876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AU" sz="2000" b="1" dirty="0" err="1">
                <a:solidFill>
                  <a:srgbClr val="FF0000"/>
                </a:solidFill>
                <a:latin typeface="Lucida Sans" pitchFamily="34" charset="0"/>
              </a:rPr>
              <a:t>Dolaşım</a:t>
            </a:r>
            <a:endParaRPr lang="en-AU" sz="2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450473" y="715889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975861" y="855663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1006475" y="2022488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1387475" y="1765533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1387475" y="2304218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017602" y="33528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1349375" y="488315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456619" y="48006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492096" y="132715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924129" y="147955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1445994" y="1084263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70764"/>
            <a:ext cx="1125194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49" y="3751710"/>
            <a:ext cx="1512168" cy="6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625621" y="359931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auto">
          <a:xfrm>
            <a:off x="966715" y="55626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6" name="AutoShape 7"/>
          <p:cNvSpPr>
            <a:spLocks noChangeArrowheads="1"/>
          </p:cNvSpPr>
          <p:nvPr/>
        </p:nvSpPr>
        <p:spPr bwMode="auto">
          <a:xfrm>
            <a:off x="471883" y="54483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56204" y="3409751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lang="tr-TR" sz="5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950466" y="377190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lang="tr-TR" sz="5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992663" y="293068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lang="tr-TR" sz="5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>
          <a:xfrm>
            <a:off x="699341" y="83722"/>
            <a:ext cx="7886700" cy="1325563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Nasıl – neden diyabet oluruz ?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046411"/>
              </p:ext>
            </p:extLst>
          </p:nvPr>
        </p:nvGraphicFramePr>
        <p:xfrm>
          <a:off x="251520" y="1340768"/>
          <a:ext cx="8994130" cy="491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cckendkrn\Desktop\60nciyil_logos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47" y="64069"/>
            <a:ext cx="1212589" cy="12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142626"/>
              </p:ext>
            </p:extLst>
          </p:nvPr>
        </p:nvGraphicFramePr>
        <p:xfrm>
          <a:off x="457200" y="548680"/>
          <a:ext cx="8363272" cy="577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81" y="318103"/>
            <a:ext cx="8435280" cy="1652588"/>
          </a:xfrm>
        </p:spPr>
        <p:txBody>
          <a:bodyPr>
            <a:normAutofit/>
          </a:bodyPr>
          <a:lstStyle/>
          <a:p>
            <a:r>
              <a:rPr lang="tr-TR" sz="4000" b="1" smtClean="0">
                <a:solidFill>
                  <a:srgbClr val="C00000"/>
                </a:solidFill>
                <a:latin typeface="+mn-lt"/>
              </a:rPr>
              <a:t>Tip 1 Diyabet </a:t>
            </a:r>
            <a:r>
              <a:rPr lang="tr-TR" sz="4000" b="1" dirty="0" smtClean="0">
                <a:solidFill>
                  <a:srgbClr val="C00000"/>
                </a:solidFill>
                <a:latin typeface="+mn-lt"/>
              </a:rPr>
              <a:t>geçici mi, kalıcı mıdır ?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832732" y="2276872"/>
            <a:ext cx="7107777" cy="3358272"/>
            <a:chOff x="1345437" y="2490374"/>
            <a:chExt cx="7107777" cy="3358272"/>
          </a:xfrm>
        </p:grpSpPr>
        <p:sp>
          <p:nvSpPr>
            <p:cNvPr id="4" name="3 Metin kutusu"/>
            <p:cNvSpPr txBox="1"/>
            <p:nvPr/>
          </p:nvSpPr>
          <p:spPr>
            <a:xfrm>
              <a:off x="1345437" y="4005064"/>
              <a:ext cx="6715125" cy="18435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4000" b="1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Andalus" pitchFamily="2" charset="-78"/>
                </a:rPr>
                <a:t>Yaşam boyu birlikte olacağımız 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4000" b="1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Andalus" pitchFamily="2" charset="-78"/>
                </a:rPr>
                <a:t>iyi bir arkadaşımızdır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490374"/>
              <a:ext cx="150495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7030A0"/>
                </a:solidFill>
                <a:latin typeface="Arial" charset="0"/>
              </a:rPr>
              <a:t>Diyabet kontrol altına alınabilir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038724"/>
              </p:ext>
            </p:extLst>
          </p:nvPr>
        </p:nvGraphicFramePr>
        <p:xfrm>
          <a:off x="107504" y="1124744"/>
          <a:ext cx="8579296" cy="545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390525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+mn-lt"/>
                <a:ea typeface="Comic Sans MS" charset="-94"/>
                <a:cs typeface="Comic Sans MS" charset="-94"/>
              </a:rPr>
              <a:t>Tip 1 Diyabet Tedavisinde Amaç</a:t>
            </a:r>
            <a:endParaRPr lang="tr-TR" sz="3200" b="1" dirty="0">
              <a:solidFill>
                <a:srgbClr val="C00000"/>
              </a:solidFill>
              <a:latin typeface="+mn-lt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43956"/>
            <a:ext cx="9252520" cy="3839766"/>
          </a:xfrm>
        </p:spPr>
        <p:txBody>
          <a:bodyPr>
            <a:normAutofit/>
          </a:bodyPr>
          <a:lstStyle/>
          <a:p>
            <a:endParaRPr lang="tr-TR" sz="2400" dirty="0">
              <a:ea typeface="Comic Sans MS" charset="-94"/>
              <a:cs typeface="Comic Sans MS" charset="-94"/>
            </a:endParaRPr>
          </a:p>
          <a:p>
            <a:endParaRPr lang="tr-TR" sz="2400" dirty="0">
              <a:ea typeface="Comic Sans MS" charset="-94"/>
              <a:cs typeface="Comic Sans MS" charset="-94"/>
            </a:endParaRPr>
          </a:p>
          <a:p>
            <a:r>
              <a:rPr lang="tr-TR" sz="2400" dirty="0">
                <a:ea typeface="Comic Sans MS" charset="-94"/>
                <a:cs typeface="Comic Sans MS" charset="-94"/>
              </a:rPr>
              <a:t>Eksik olan insülini yerine koyarak kan şekerini </a:t>
            </a:r>
            <a:r>
              <a:rPr lang="tr-TR" sz="2400" dirty="0" smtClean="0">
                <a:ea typeface="Comic Sans MS" charset="-94"/>
                <a:cs typeface="Comic Sans MS" charset="-94"/>
              </a:rPr>
              <a:t>normal tutmaya </a:t>
            </a:r>
            <a:r>
              <a:rPr lang="tr-TR" sz="2400" dirty="0" smtClean="0">
                <a:ea typeface="Comic Sans MS" charset="-94"/>
                <a:cs typeface="Comic Sans MS" charset="-94"/>
              </a:rPr>
              <a:t>çalışmak</a:t>
            </a:r>
            <a:endParaRPr lang="tr-TR" sz="2400" dirty="0">
              <a:ea typeface="Comic Sans MS" charset="-94"/>
              <a:cs typeface="Comic Sans MS" charset="-94"/>
            </a:endParaRPr>
          </a:p>
          <a:p>
            <a:pPr lvl="0">
              <a:lnSpc>
                <a:spcPct val="150000"/>
              </a:lnSpc>
            </a:pPr>
            <a:r>
              <a:rPr lang="tr-TR" sz="2400" dirty="0">
                <a:ea typeface="Comic Sans MS" charset="-94"/>
                <a:cs typeface="Comic Sans MS" charset="-94"/>
              </a:rPr>
              <a:t>Bedensel ve ruhsal iyilik halini sağlamak, devam ettirmek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>
                <a:ea typeface="Comic Sans MS" charset="-94"/>
                <a:cs typeface="Comic Sans MS" charset="-94"/>
              </a:rPr>
              <a:t>Yaşam </a:t>
            </a:r>
            <a:r>
              <a:rPr lang="tr-TR" sz="2400" dirty="0">
                <a:ea typeface="Comic Sans MS" charset="-94"/>
                <a:cs typeface="Comic Sans MS" charset="-94"/>
              </a:rPr>
              <a:t>kalitesini arttırmaktır.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 39,41,42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91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585391"/>
            <a:ext cx="7886700" cy="497681"/>
          </a:xfrm>
        </p:spPr>
        <p:txBody>
          <a:bodyPr>
            <a:normAutofit fontScale="90000"/>
          </a:bodyPr>
          <a:lstStyle/>
          <a:p>
            <a:r>
              <a:rPr lang="tr-TR" sz="3000" b="1" dirty="0">
                <a:solidFill>
                  <a:srgbClr val="C00000"/>
                </a:solidFill>
                <a:latin typeface="+mn-lt"/>
                <a:ea typeface="Comic Sans MS" charset="-94"/>
                <a:cs typeface="Comic Sans MS" charset="-94"/>
              </a:rPr>
              <a:t>İnsülin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30041"/>
            <a:ext cx="7887072" cy="3083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400" b="1" u="sng" dirty="0">
                <a:ea typeface="Comic Sans MS" charset="-94"/>
                <a:cs typeface="Comic Sans MS" charset="-94"/>
              </a:rPr>
              <a:t>Uygulama Araçları</a:t>
            </a:r>
          </a:p>
          <a:p>
            <a:pPr marL="0" indent="0">
              <a:buNone/>
            </a:pPr>
            <a:endParaRPr lang="tr-TR" sz="1800" b="1" u="sng" dirty="0"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sz="2800" b="1" dirty="0">
                <a:ea typeface="Comic Sans MS" charset="-94"/>
                <a:cs typeface="Comic Sans MS" charset="-94"/>
              </a:rPr>
              <a:t>İnsülin Enjektörü                            </a:t>
            </a:r>
            <a:r>
              <a:rPr lang="tr-TR" sz="2800" b="1" dirty="0" smtClean="0">
                <a:ea typeface="Comic Sans MS" charset="-94"/>
                <a:cs typeface="Comic Sans MS" charset="-94"/>
              </a:rPr>
              <a:t> </a:t>
            </a:r>
            <a:r>
              <a:rPr lang="tr-TR" sz="2800" b="1" dirty="0">
                <a:ea typeface="Comic Sans MS" charset="-94"/>
                <a:cs typeface="Comic Sans MS" charset="-94"/>
              </a:rPr>
              <a:t>İnsülin Kalemi</a:t>
            </a:r>
          </a:p>
          <a:p>
            <a:pPr marL="0" indent="0">
              <a:buNone/>
            </a:pPr>
            <a:endParaRPr lang="tr-TR" sz="1800" b="1" dirty="0"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sz="1800" b="1" dirty="0"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sz="1800" b="1" dirty="0" smtClean="0"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sz="1800" b="1" dirty="0">
              <a:ea typeface="Comic Sans MS" charset="-94"/>
              <a:cs typeface="Comic Sans MS" charset="-94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 43,44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 rot="10800000" flipV="1">
            <a:off x="857251" y="1460303"/>
            <a:ext cx="7108029" cy="1003697"/>
          </a:xfrm>
          <a:prstGeom prst="roundRect">
            <a:avLst/>
          </a:prstGeom>
          <a:solidFill>
            <a:srgbClr val="DAA0B1"/>
          </a:solidFill>
          <a:ln>
            <a:solidFill>
              <a:srgbClr val="DAA0B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ea typeface="Comic Sans MS" charset="-94"/>
                <a:cs typeface="Comic Sans MS" charset="-94"/>
              </a:rPr>
              <a:t>İnsülinTedavisin</a:t>
            </a:r>
            <a:r>
              <a:rPr lang="tr-TR" sz="2800" dirty="0">
                <a:solidFill>
                  <a:schemeClr val="tx1"/>
                </a:solidFill>
                <a:ea typeface="Comic Sans MS" charset="-94"/>
                <a:cs typeface="Comic Sans MS" charset="-94"/>
              </a:rPr>
              <a:t> de Amaç; eksik olan insülin hormonunu gereği kadar yerine koymaktır.</a:t>
            </a:r>
          </a:p>
        </p:txBody>
      </p:sp>
      <p:pic>
        <p:nvPicPr>
          <p:cNvPr id="7" name="Picture 5" descr="imagesCAQCSZQ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8950" y="3453662"/>
            <a:ext cx="1212044" cy="95845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05982"/>
            <a:ext cx="1129666" cy="13555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55874"/>
            <a:ext cx="1257778" cy="103881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657781" y="5313818"/>
            <a:ext cx="2541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tr-TR" sz="2400" b="1" dirty="0">
                <a:ea typeface="Comic Sans MS" charset="-94"/>
                <a:cs typeface="Comic Sans MS" charset="-94"/>
              </a:rPr>
              <a:t>İnsülin Pompası</a:t>
            </a:r>
          </a:p>
        </p:txBody>
      </p:sp>
    </p:spTree>
    <p:extLst>
      <p:ext uri="{BB962C8B-B14F-4D97-AF65-F5344CB8AC3E}">
        <p14:creationId xmlns:p14="http://schemas.microsoft.com/office/powerpoint/2010/main" val="887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09570" y="332656"/>
            <a:ext cx="4648430" cy="1325563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omic Sans MS" charset="-94"/>
                <a:ea typeface="Comic Sans MS" charset="-94"/>
                <a:cs typeface="Comic Sans MS" charset="-94"/>
              </a:rPr>
              <a:t>Beslenme Tedavisi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5" name="Dikdörtgen 4"/>
          <p:cNvSpPr/>
          <p:nvPr/>
        </p:nvSpPr>
        <p:spPr>
          <a:xfrm>
            <a:off x="2286000" y="297887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Lucida Grande" charset="-94"/>
              <a:buNone/>
            </a:pPr>
            <a:r>
              <a:rPr lang="tr-TR" altLang="tr-TR" dirty="0" smtClean="0"/>
              <a:t>    </a:t>
            </a:r>
          </a:p>
          <a:p>
            <a:pPr>
              <a:buFont typeface="Lucida Grande" charset="-94"/>
              <a:buNone/>
            </a:pPr>
            <a:r>
              <a:rPr lang="tr-TR" altLang="tr-TR" dirty="0" smtClean="0"/>
              <a:t>   </a:t>
            </a:r>
          </a:p>
          <a:p>
            <a:pPr>
              <a:buFont typeface="Lucida Grande" charset="-94"/>
              <a:buNone/>
            </a:pPr>
            <a:endParaRPr lang="tr-TR" altLang="tr-TR" b="1" dirty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 smtClean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 smtClean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 smtClean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>
              <a:solidFill>
                <a:srgbClr val="D93962"/>
              </a:solidFill>
            </a:endParaRPr>
          </a:p>
        </p:txBody>
      </p:sp>
      <p:sp>
        <p:nvSpPr>
          <p:cNvPr id="7" name="Aşağı Ok Belirtme Çizgisi 6"/>
          <p:cNvSpPr/>
          <p:nvPr/>
        </p:nvSpPr>
        <p:spPr>
          <a:xfrm>
            <a:off x="1240582" y="1864519"/>
            <a:ext cx="6649045" cy="1784118"/>
          </a:xfrm>
          <a:prstGeom prst="downArrowCallout">
            <a:avLst/>
          </a:prstGeom>
          <a:solidFill>
            <a:srgbClr val="DAA0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Lucida Grande" charset="-94"/>
              <a:buNone/>
            </a:pPr>
            <a:r>
              <a:rPr lang="tr-TR" altLang="tr-TR" sz="3200" b="1" dirty="0" smtClean="0">
                <a:solidFill>
                  <a:schemeClr val="tx1"/>
                </a:solidFill>
                <a:ea typeface="Comic Sans MS" charset="-94"/>
                <a:cs typeface="Comic Sans MS" charset="-94"/>
              </a:rPr>
              <a:t>Sağlıklı </a:t>
            </a:r>
            <a:r>
              <a:rPr lang="tr-TR" altLang="tr-TR" sz="3200" b="1" dirty="0">
                <a:solidFill>
                  <a:schemeClr val="tx1"/>
                </a:solidFill>
                <a:ea typeface="Comic Sans MS" charset="-94"/>
                <a:cs typeface="Comic Sans MS" charset="-94"/>
              </a:rPr>
              <a:t>Ve Dengeli </a:t>
            </a:r>
            <a:r>
              <a:rPr lang="tr-TR" altLang="tr-TR" sz="3200" b="1" dirty="0" smtClean="0">
                <a:solidFill>
                  <a:schemeClr val="tx1"/>
                </a:solidFill>
                <a:ea typeface="Comic Sans MS" charset="-94"/>
                <a:cs typeface="Comic Sans MS" charset="-94"/>
              </a:rPr>
              <a:t>Beslenmek</a:t>
            </a:r>
            <a:endParaRPr lang="tr-TR" altLang="tr-TR" sz="3200" b="1" dirty="0">
              <a:solidFill>
                <a:schemeClr val="tx1"/>
              </a:solidFill>
              <a:ea typeface="Comic Sans MS" charset="-94"/>
              <a:cs typeface="Comic Sans MS" charset="-94"/>
            </a:endParaRPr>
          </a:p>
          <a:p>
            <a:pPr algn="ctr">
              <a:buFont typeface="Lucida Grande" charset="-94"/>
              <a:buNone/>
            </a:pPr>
            <a:r>
              <a:rPr lang="tr-TR" altLang="tr-TR" sz="2400" dirty="0">
                <a:solidFill>
                  <a:schemeClr val="tx1"/>
                </a:solidFill>
                <a:ea typeface="Comic Sans MS" charset="-94"/>
                <a:cs typeface="Comic Sans MS" charset="-94"/>
              </a:rPr>
              <a:t>          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1247478" y="4073931"/>
            <a:ext cx="6649045" cy="978479"/>
          </a:xfrm>
          <a:prstGeom prst="roundRect">
            <a:avLst/>
          </a:prstGeom>
          <a:solidFill>
            <a:srgbClr val="B385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2060"/>
                </a:solidFill>
                <a:ea typeface="Comic Sans MS" charset="-94"/>
                <a:cs typeface="Comic Sans MS" charset="-94"/>
              </a:rPr>
              <a:t>SAĞLIKLI BESLENME PLANI REJİM DEĞİLDİR...</a:t>
            </a:r>
          </a:p>
        </p:txBody>
      </p:sp>
    </p:spTree>
    <p:extLst>
      <p:ext uri="{BB962C8B-B14F-4D97-AF65-F5344CB8AC3E}">
        <p14:creationId xmlns:p14="http://schemas.microsoft.com/office/powerpoint/2010/main" val="6060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658447"/>
            <a:ext cx="7886700" cy="5871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r-TR" altLang="tr-TR" sz="3200" b="1">
                <a:solidFill>
                  <a:srgbClr val="C00000"/>
                </a:solidFill>
                <a:latin typeface="+mn-lt"/>
                <a:ea typeface="Comic Sans MS" charset="-94"/>
                <a:cs typeface="Comic Sans MS" charset="-94"/>
              </a:rPr>
              <a:t>Programın Amacı</a:t>
            </a:r>
            <a:r>
              <a:rPr lang="tr-TR" altLang="tr-TR" sz="3600" b="1" dirty="0">
                <a:solidFill>
                  <a:srgbClr val="C00000"/>
                </a:solidFill>
                <a:latin typeface="+mn-lt"/>
                <a:ea typeface="Comic Sans MS" charset="-94"/>
                <a:cs typeface="Comic Sans MS" charset="-94"/>
              </a:rPr>
              <a:t/>
            </a:r>
            <a:br>
              <a:rPr lang="tr-TR" altLang="tr-TR" sz="3600" b="1" dirty="0">
                <a:solidFill>
                  <a:srgbClr val="C00000"/>
                </a:solidFill>
                <a:latin typeface="+mn-lt"/>
                <a:ea typeface="Comic Sans MS" charset="-94"/>
                <a:cs typeface="Comic Sans MS" charset="-94"/>
              </a:rPr>
            </a:br>
            <a:endParaRPr lang="tr-TR" altLang="tr-TR" sz="3200" b="1" dirty="0">
              <a:solidFill>
                <a:srgbClr val="C00000"/>
              </a:solidFill>
              <a:latin typeface="+mn-lt"/>
              <a:ea typeface="Comic Sans MS" charset="-94"/>
              <a:cs typeface="Comic Sans MS" charset="-94"/>
            </a:endParaRPr>
          </a:p>
        </p:txBody>
      </p:sp>
      <p:sp>
        <p:nvSpPr>
          <p:cNvPr id="10" name="İçerik Yer Tutucusu 3"/>
          <p:cNvSpPr txBox="1">
            <a:spLocks/>
          </p:cNvSpPr>
          <p:nvPr/>
        </p:nvSpPr>
        <p:spPr>
          <a:xfrm>
            <a:off x="251520" y="1245593"/>
            <a:ext cx="8784976" cy="4991719"/>
          </a:xfrm>
          <a:prstGeom prst="roundRect">
            <a:avLst/>
          </a:prstGeom>
          <a:solidFill>
            <a:srgbClr val="DAA0B1"/>
          </a:solidFill>
          <a:ln w="12700" cap="flat" cmpd="sng" algn="ctr">
            <a:solidFill>
              <a:srgbClr val="B38593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altLang="tr-TR" sz="2000" dirty="0">
              <a:solidFill>
                <a:sysClr val="windowText" lastClr="000000"/>
              </a:solidFill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altLang="tr-TR" sz="2000" dirty="0">
              <a:solidFill>
                <a:sysClr val="windowText" lastClr="000000"/>
              </a:solidFill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altLang="tr-TR" sz="2000" dirty="0">
                <a:solidFill>
                  <a:schemeClr val="tx1"/>
                </a:solidFill>
                <a:ea typeface="Comic Sans MS" charset="-94"/>
                <a:cs typeface="Comic Sans MS" charset="-94"/>
              </a:rPr>
              <a:t>Değerli </a:t>
            </a:r>
            <a:r>
              <a:rPr lang="tr-TR" altLang="tr-TR" sz="2000" dirty="0" smtClean="0">
                <a:solidFill>
                  <a:schemeClr val="tx1"/>
                </a:solidFill>
                <a:ea typeface="Comic Sans MS" charset="-94"/>
                <a:cs typeface="Comic Sans MS" charset="-94"/>
              </a:rPr>
              <a:t>Öğrenciler,</a:t>
            </a:r>
            <a:endParaRPr lang="tr-TR" altLang="tr-TR" sz="2000" dirty="0">
              <a:solidFill>
                <a:schemeClr val="tx1"/>
              </a:solidFill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altLang="tr-TR" sz="2000" dirty="0">
                <a:solidFill>
                  <a:schemeClr val="tx1"/>
                </a:solidFill>
                <a:ea typeface="Comic Sans MS" charset="-94"/>
                <a:cs typeface="Comic Sans MS" charset="-94"/>
              </a:rPr>
              <a:t>Okulda </a:t>
            </a:r>
            <a:r>
              <a:rPr lang="tr-TR" sz="2000" dirty="0">
                <a:solidFill>
                  <a:schemeClr val="tx1"/>
                </a:solidFill>
              </a:rPr>
              <a:t>Diyabet Projesi </a:t>
            </a:r>
            <a:r>
              <a:rPr lang="tr-TR" sz="2000" dirty="0">
                <a:solidFill>
                  <a:sysClr val="windowText" lastClr="000000"/>
                </a:solidFill>
                <a:ea typeface="Comic Sans MS" charset="-94"/>
                <a:cs typeface="Comic Sans MS" charset="-94"/>
              </a:rPr>
              <a:t>s</a:t>
            </a:r>
            <a:r>
              <a:rPr lang="tr-TR" altLang="tr-TR" sz="2000" dirty="0">
                <a:solidFill>
                  <a:sysClr val="windowText" lastClr="000000"/>
                </a:solidFill>
                <a:ea typeface="Comic Sans MS" charset="-94"/>
                <a:cs typeface="Comic Sans MS" charset="-94"/>
              </a:rPr>
              <a:t>izler aracılığınızla “DİYABET” farkındalığı oluşturmak</a:t>
            </a:r>
          </a:p>
          <a:p>
            <a:r>
              <a:rPr lang="tr-TR" altLang="tr-TR" sz="2000" dirty="0" smtClean="0">
                <a:solidFill>
                  <a:sysClr val="windowText" lastClr="000000"/>
                </a:solidFill>
                <a:ea typeface="Comic Sans MS" charset="-94"/>
                <a:cs typeface="Comic Sans MS" charset="-94"/>
              </a:rPr>
              <a:t>Diyabetli arkadaşlarımıza  </a:t>
            </a:r>
            <a:r>
              <a:rPr lang="tr-TR" altLang="tr-TR" sz="2000" dirty="0">
                <a:solidFill>
                  <a:sysClr val="windowText" lastClr="000000"/>
                </a:solidFill>
                <a:ea typeface="Comic Sans MS" charset="-94"/>
                <a:cs typeface="Comic Sans MS" charset="-94"/>
              </a:rPr>
              <a:t>diyabet bakımında desteğinizi arttırmak.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</a:rPr>
              <a:t>Okul çağındaki çocuklarda sağlıklı beslenme tutumu oluşturmak ve şişmanlık konusunda </a:t>
            </a:r>
            <a:r>
              <a:rPr lang="tr-TR" sz="2000" dirty="0" smtClean="0">
                <a:solidFill>
                  <a:schemeClr val="tx1"/>
                </a:solidFill>
              </a:rPr>
              <a:t>farkındalık </a:t>
            </a:r>
            <a:r>
              <a:rPr lang="tr-TR" sz="2000" dirty="0">
                <a:solidFill>
                  <a:schemeClr val="tx1"/>
                </a:solidFill>
              </a:rPr>
              <a:t>oluşturmayı amaçlamaktadır.</a:t>
            </a:r>
            <a:endParaRPr lang="tr-TR" altLang="tr-TR" dirty="0">
              <a:solidFill>
                <a:sysClr val="windowText" lastClr="000000"/>
              </a:solidFill>
              <a:ea typeface="Comic Sans MS" charset="-94"/>
              <a:cs typeface="Comic Sans MS" charset="-94"/>
            </a:endParaRPr>
          </a:p>
          <a:p>
            <a:endParaRPr lang="tr-TR" altLang="tr-TR" sz="3200" b="1" dirty="0">
              <a:solidFill>
                <a:sysClr val="windowText" lastClr="000000"/>
              </a:solidFill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741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634901"/>
            <a:ext cx="7886700" cy="399455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rgbClr val="9D2D33"/>
                </a:solidFill>
                <a:latin typeface="+mn-lt"/>
                <a:ea typeface="Comic Sans MS" charset="-94"/>
                <a:cs typeface="Comic Sans MS" charset="-94"/>
              </a:rPr>
              <a:t>Egzersiz Tedavisi</a:t>
            </a:r>
            <a:endParaRPr lang="tr-TR" sz="4000" b="1" dirty="0">
              <a:solidFill>
                <a:srgbClr val="9D2D33"/>
              </a:solidFill>
              <a:latin typeface="+mn-lt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7976" y="2348880"/>
            <a:ext cx="7886700" cy="357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ea typeface="Comic Sans MS" charset="-94"/>
                <a:cs typeface="Comic Sans MS" charset="-94"/>
              </a:rPr>
              <a:t>Diyabetli </a:t>
            </a:r>
            <a:r>
              <a:rPr lang="tr-TR" sz="3600" dirty="0" smtClean="0">
                <a:ea typeface="Comic Sans MS" charset="-94"/>
                <a:cs typeface="Comic Sans MS" charset="-94"/>
              </a:rPr>
              <a:t>arkadaşlarımız </a:t>
            </a:r>
            <a:r>
              <a:rPr lang="tr-TR" sz="3600" dirty="0">
                <a:ea typeface="Comic Sans MS" charset="-94"/>
                <a:cs typeface="Comic Sans MS" charset="-94"/>
              </a:rPr>
              <a:t>bazı tedbirler alarak </a:t>
            </a:r>
            <a:r>
              <a:rPr lang="tr-TR" sz="3600" b="1" dirty="0">
                <a:solidFill>
                  <a:srgbClr val="FF0000"/>
                </a:solidFill>
                <a:ea typeface="Comic Sans MS" charset="-94"/>
                <a:cs typeface="Comic Sans MS" charset="-94"/>
              </a:rPr>
              <a:t>her türlü egzersiz/spor </a:t>
            </a:r>
            <a:r>
              <a:rPr lang="tr-TR" sz="3600" dirty="0">
                <a:ea typeface="Comic Sans MS" charset="-94"/>
                <a:cs typeface="Comic Sans MS" charset="-94"/>
              </a:rPr>
              <a:t>yapabilir</a:t>
            </a:r>
          </a:p>
          <a:p>
            <a:pPr marL="0" indent="0">
              <a:buNone/>
            </a:pPr>
            <a:endParaRPr lang="tr-TR" sz="3600" dirty="0"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63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>
                <a:solidFill>
                  <a:srgbClr val="C00000"/>
                </a:solidFill>
                <a:latin typeface="+mn-lt"/>
              </a:rPr>
              <a:t>"</a:t>
            </a:r>
            <a:r>
              <a:rPr lang="tr-TR" altLang="tr-TR" sz="3600" b="1" dirty="0" err="1">
                <a:solidFill>
                  <a:srgbClr val="C00000"/>
                </a:solidFill>
                <a:latin typeface="+mn-lt"/>
              </a:rPr>
              <a:t>Obezite</a:t>
            </a:r>
            <a:r>
              <a:rPr lang="ja-JP" altLang="tr-TR" sz="3600" b="1" dirty="0">
                <a:solidFill>
                  <a:srgbClr val="C00000"/>
                </a:solidFill>
                <a:latin typeface="+mn-lt"/>
              </a:rPr>
              <a:t>“</a:t>
            </a:r>
            <a:r>
              <a:rPr lang="tr-TR" altLang="ja-JP" sz="3600" b="1" dirty="0">
                <a:solidFill>
                  <a:srgbClr val="C00000"/>
                </a:solidFill>
                <a:latin typeface="+mn-lt"/>
              </a:rPr>
              <a:t> (ŞİŞMANLIK)</a:t>
            </a:r>
            <a:endParaRPr lang="en-US" altLang="tr-T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554" name="Rectangle 8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/>
              <a:t>  Vücutta depolanan yağ miktarının;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/>
              <a:t>  yaş, boy, metabolizma hızına göre fazla olması ve buna bağlı ağırlık artışı</a:t>
            </a:r>
          </a:p>
          <a:p>
            <a:pPr eaLnBrk="1" hangingPunct="1"/>
            <a:endParaRPr lang="tr-TR" altLang="tr-TR" sz="2800"/>
          </a:p>
        </p:txBody>
      </p:sp>
      <p:graphicFrame>
        <p:nvGraphicFramePr>
          <p:cNvPr id="1127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4076700"/>
          <a:ext cx="469423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 Eşlem Resmi" r:id="rId3" imgW="4904762" imgH="2285714" progId="PBrush">
                  <p:embed/>
                </p:oleObj>
              </mc:Choice>
              <mc:Fallback>
                <p:oleObj name="Bit Eşlem Resmi" r:id="rId3" imgW="4904762" imgH="2285714" progId="PBrush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76700"/>
                        <a:ext cx="4694237" cy="21875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9" descr="images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7063"/>
            <a:ext cx="21367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125538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6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Neden</a:t>
            </a:r>
            <a:r>
              <a:rPr lang="tr-TR" altLang="tr-TR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şişmanlıyoruz?</a:t>
            </a:r>
          </a:p>
        </p:txBody>
      </p:sp>
      <p:pic>
        <p:nvPicPr>
          <p:cNvPr id="60427" name="Picture 11" descr="obesity800w-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3635375" cy="5327650"/>
          </a:xfrm>
        </p:spPr>
      </p:pic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284662" y="1412875"/>
            <a:ext cx="48593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charset="2"/>
              <a:buChar char="ü"/>
            </a:pPr>
            <a:r>
              <a:rPr lang="tr-TR" altLang="tr-TR" sz="2800" b="1" i="1" dirty="0"/>
              <a:t>Fazla yemek,</a:t>
            </a:r>
          </a:p>
          <a:p>
            <a:pPr eaLnBrk="1" hangingPunct="1">
              <a:buFont typeface="Wingdings" charset="2"/>
              <a:buChar char="ü"/>
            </a:pPr>
            <a:r>
              <a:rPr lang="tr-TR" altLang="tr-TR" sz="2800" b="1" i="1" dirty="0"/>
              <a:t>Hareket azlığı,</a:t>
            </a:r>
          </a:p>
          <a:p>
            <a:pPr eaLnBrk="1" hangingPunct="1">
              <a:buFont typeface="Wingdings" charset="2"/>
              <a:buChar char="ü"/>
            </a:pPr>
            <a:r>
              <a:rPr lang="tr-TR" altLang="tr-TR" sz="2800" b="1" i="1" dirty="0"/>
              <a:t>Psikolojik bozukluklar,</a:t>
            </a:r>
          </a:p>
          <a:p>
            <a:pPr eaLnBrk="1" hangingPunct="1">
              <a:buFont typeface="Wingdings" charset="2"/>
              <a:buChar char="ü"/>
            </a:pPr>
            <a:r>
              <a:rPr lang="tr-TR" altLang="tr-TR" sz="2800" b="1" i="1" dirty="0" err="1"/>
              <a:t>Metabolik</a:t>
            </a:r>
            <a:r>
              <a:rPr lang="tr-TR" altLang="tr-TR" sz="2800" b="1" i="1" dirty="0"/>
              <a:t> ve </a:t>
            </a:r>
            <a:r>
              <a:rPr lang="tr-TR" altLang="tr-TR" sz="2800" b="1" i="1" dirty="0" err="1"/>
              <a:t>hormonal</a:t>
            </a:r>
            <a:r>
              <a:rPr lang="tr-TR" altLang="tr-TR" sz="2800" b="1" i="1" dirty="0"/>
              <a:t> bozukluklar,</a:t>
            </a:r>
          </a:p>
          <a:p>
            <a:pPr eaLnBrk="1" hangingPunct="1">
              <a:buFont typeface="Wingdings" charset="2"/>
              <a:buChar char="ü"/>
            </a:pPr>
            <a:r>
              <a:rPr lang="tr-TR" altLang="tr-TR" sz="2800" b="1" i="1" dirty="0"/>
              <a:t>Kalıtımsal faktörler</a:t>
            </a:r>
          </a:p>
        </p:txBody>
      </p:sp>
    </p:spTree>
    <p:extLst>
      <p:ext uri="{BB962C8B-B14F-4D97-AF65-F5344CB8AC3E}">
        <p14:creationId xmlns:p14="http://schemas.microsoft.com/office/powerpoint/2010/main" val="15894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sz="3600" i="1"/>
              <a:t>Ailesel faktörler…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8375" y="1514475"/>
            <a:ext cx="4038600" cy="4525963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tr-TR" altLang="tr-TR" sz="2800" b="1" i="1"/>
              <a:t>Anne ve babada şişmanlık</a:t>
            </a:r>
            <a:endParaRPr lang="tr-TR" altLang="tr-TR" sz="2800"/>
          </a:p>
          <a:p>
            <a:pPr eaLnBrk="1" hangingPunct="1">
              <a:buFont typeface="Wingdings" charset="2"/>
              <a:buChar char="Ø"/>
            </a:pPr>
            <a:r>
              <a:rPr lang="tr-TR" altLang="tr-TR" sz="2800" dirty="0"/>
              <a:t>Hareketsiz bir yaş</a:t>
            </a:r>
            <a:r>
              <a:rPr lang="ar-SA" altLang="tr-TR" sz="2800" dirty="0"/>
              <a:t>‏</a:t>
            </a:r>
            <a:r>
              <a:rPr lang="tr-TR" altLang="tr-TR" sz="2800" dirty="0"/>
              <a:t>am ş</a:t>
            </a:r>
            <a:r>
              <a:rPr lang="ar-SA" altLang="tr-TR" sz="2800" dirty="0"/>
              <a:t>‏</a:t>
            </a:r>
            <a:r>
              <a:rPr lang="tr-TR" altLang="tr-TR" sz="2800" dirty="0"/>
              <a:t>ekli </a:t>
            </a:r>
          </a:p>
          <a:p>
            <a:pPr eaLnBrk="1" hangingPunct="1">
              <a:buFont typeface="Wingdings" charset="2"/>
              <a:buChar char="Ø"/>
            </a:pPr>
            <a:r>
              <a:rPr lang="tr-TR" altLang="tr-TR" sz="2800" dirty="0"/>
              <a:t>Yanlış beslenme alışkanlıkları</a:t>
            </a:r>
          </a:p>
        </p:txBody>
      </p:sp>
      <p:pic>
        <p:nvPicPr>
          <p:cNvPr id="71686" name="Picture 6" descr="040617Obes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838" y="249238"/>
            <a:ext cx="7273925" cy="6462712"/>
          </a:xfrm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547813" y="1503363"/>
            <a:ext cx="1439862" cy="1169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altLang="tr-TR" sz="1400"/>
              <a:t>Çok hızlı büyüyorlar değil mi?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tr-TR" sz="14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tr-TR" sz="140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492500" y="1514475"/>
            <a:ext cx="1295400" cy="154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altLang="tr-TR" sz="1100"/>
              <a:t>Tabiki de.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altLang="tr-TR" sz="1100"/>
              <a:t>Her geçen gün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altLang="tr-TR" sz="1100"/>
              <a:t>bize daha çok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altLang="tr-TR" sz="1100"/>
              <a:t>benziyorlar.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tr-TR" altLang="tr-TR" sz="11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tr-TR" altLang="tr-TR" sz="11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tr-TR" sz="1100"/>
          </a:p>
        </p:txBody>
      </p:sp>
    </p:spTree>
    <p:extLst>
      <p:ext uri="{BB962C8B-B14F-4D97-AF65-F5344CB8AC3E}">
        <p14:creationId xmlns:p14="http://schemas.microsoft.com/office/powerpoint/2010/main" val="104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9" grpId="0" animBg="1"/>
      <p:bldP spid="716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8893175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ŞİŞMANLIK BİR HASTALIK MIDIR?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1708" y="3913689"/>
            <a:ext cx="6858000" cy="1655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yoksa yalnızca estetik açıdan rahatsızlık veren bir problem mi?</a:t>
            </a:r>
          </a:p>
        </p:txBody>
      </p:sp>
      <p:pic>
        <p:nvPicPr>
          <p:cNvPr id="26627" name="Picture 4" descr="cocuk13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350"/>
            <a:ext cx="372663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garfi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33375"/>
            <a:ext cx="35290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0824" y="5157192"/>
            <a:ext cx="8551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tr-TR" altLang="tr-TR" sz="2000" b="1" dirty="0">
                <a:solidFill>
                  <a:srgbClr val="FF0000"/>
                </a:solidFill>
              </a:rPr>
              <a:t>OBEZİTE belirtileri zaman içerisinde yavaş yavaş oluşan ve gittikçe kötüleşerek devam eden ÇOK CİDDİ BİR HASTALIKTIR ve kesinlikle tedavi edilmelidir </a:t>
            </a:r>
            <a:endParaRPr lang="tr-TR" alt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1651"/>
            <a:ext cx="9036496" cy="5360988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Ø"/>
            </a:pPr>
            <a:r>
              <a:rPr lang="tr-TR" altLang="tr-TR" sz="2800" dirty="0"/>
              <a:t>ANNE VE BABANIN KİLOLU OLMASI</a:t>
            </a:r>
          </a:p>
          <a:p>
            <a:pPr>
              <a:buFont typeface="Wingdings" charset="2"/>
              <a:buChar char="Ø"/>
            </a:pPr>
            <a:r>
              <a:rPr lang="tr-TR" altLang="tr-TR" sz="2800" dirty="0" smtClean="0"/>
              <a:t>BESLEME ŞEKLİ </a:t>
            </a:r>
          </a:p>
          <a:p>
            <a:pPr>
              <a:buFont typeface="Wingdings" charset="2"/>
              <a:buChar char="Ø"/>
            </a:pPr>
            <a:r>
              <a:rPr lang="tr-TR" altLang="tr-TR" sz="2800" dirty="0" smtClean="0"/>
              <a:t>FİZİKSEL </a:t>
            </a:r>
            <a:r>
              <a:rPr lang="tr-TR" altLang="tr-TR" sz="2800" dirty="0"/>
              <a:t>AKTİVİTE AZLIĞI</a:t>
            </a:r>
          </a:p>
          <a:p>
            <a:pPr>
              <a:buFont typeface="Wingdings" charset="2"/>
              <a:buChar char="Ø"/>
            </a:pPr>
            <a:r>
              <a:rPr lang="tr-TR" altLang="tr-TR" sz="2800" dirty="0" smtClean="0"/>
              <a:t>TELEVİZYON </a:t>
            </a:r>
            <a:r>
              <a:rPr lang="tr-TR" altLang="tr-TR" sz="2800" dirty="0"/>
              <a:t>SEYRETME </a:t>
            </a:r>
            <a:r>
              <a:rPr lang="tr-TR" altLang="tr-TR" sz="2800" dirty="0" smtClean="0"/>
              <a:t>SÜRESİ-</a:t>
            </a:r>
          </a:p>
          <a:p>
            <a:pPr>
              <a:buFont typeface="Wingdings" charset="2"/>
              <a:buChar char="Ø"/>
            </a:pPr>
            <a:r>
              <a:rPr lang="tr-TR" altLang="tr-TR" sz="2800" dirty="0" smtClean="0"/>
              <a:t>BİLGİSAYAR </a:t>
            </a:r>
            <a:r>
              <a:rPr lang="tr-TR" altLang="tr-TR" sz="2800" dirty="0"/>
              <a:t>OYUNLARI SÜRESİNİN FAZLA OLMASI</a:t>
            </a:r>
          </a:p>
          <a:p>
            <a:pPr>
              <a:buFont typeface="Wingdings" charset="2"/>
              <a:buChar char="Ø"/>
            </a:pPr>
            <a:r>
              <a:rPr lang="tr-TR" altLang="tr-TR" sz="2800" dirty="0"/>
              <a:t>REKLAMLAR</a:t>
            </a:r>
          </a:p>
          <a:p>
            <a:pPr>
              <a:buFont typeface="Wingdings" charset="2"/>
              <a:buChar char="Ø"/>
            </a:pPr>
            <a:r>
              <a:rPr lang="tr-TR" altLang="tr-TR" sz="2800" dirty="0"/>
              <a:t>ŞEHİR HAYATI</a:t>
            </a:r>
          </a:p>
          <a:p>
            <a:pPr eaLnBrk="1" hangingPunct="1">
              <a:buFont typeface="Wingdings" charset="2"/>
              <a:buChar char="Ø"/>
            </a:pPr>
            <a:endParaRPr lang="tr-TR" altLang="tr-TR" sz="2800" dirty="0"/>
          </a:p>
        </p:txBody>
      </p:sp>
      <p:pic>
        <p:nvPicPr>
          <p:cNvPr id="94213" name="Picture 5" descr="c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824" y="4637618"/>
            <a:ext cx="2435732" cy="1674812"/>
          </a:xfrm>
        </p:spPr>
      </p:pic>
      <p:pic>
        <p:nvPicPr>
          <p:cNvPr id="94211" name="Picture 3" descr="no_junk_fo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3" y="4293095"/>
            <a:ext cx="2081213" cy="2187575"/>
          </a:xfrm>
        </p:spPr>
      </p:pic>
      <p:sp>
        <p:nvSpPr>
          <p:cNvPr id="2" name="Dikdörtgen 1"/>
          <p:cNvSpPr/>
          <p:nvPr/>
        </p:nvSpPr>
        <p:spPr>
          <a:xfrm>
            <a:off x="611560" y="18864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kern="10" dirty="0">
                <a:solidFill>
                  <a:srgbClr val="C00000"/>
                </a:solidFill>
                <a:effectLst>
                  <a:outerShdw blurRad="63500"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OBEZİTE SIKLIĞI ARTMA  NEDENLERİ </a:t>
            </a:r>
          </a:p>
        </p:txBody>
      </p:sp>
      <p:pic>
        <p:nvPicPr>
          <p:cNvPr id="7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28" y="4587677"/>
            <a:ext cx="24114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66" y="4587678"/>
            <a:ext cx="2060575" cy="15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00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04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C00000"/>
                </a:solidFill>
                <a:latin typeface="+mn-lt"/>
              </a:rPr>
              <a:t>ŞİŞMANLIK NEDEN HASTALIK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dirty="0"/>
              <a:t>B</a:t>
            </a:r>
            <a:r>
              <a:rPr lang="tr-TR" altLang="tr-TR" sz="3200" dirty="0" smtClean="0"/>
              <a:t>aşka hastalıklara yol açtığı </a:t>
            </a:r>
          </a:p>
          <a:p>
            <a:pPr eaLnBrk="1" hangingPunct="1"/>
            <a:endParaRPr lang="tr-TR" altLang="tr-TR" sz="3200" dirty="0" smtClean="0"/>
          </a:p>
          <a:p>
            <a:pPr eaLnBrk="1" hangingPunct="1"/>
            <a:r>
              <a:rPr lang="tr-TR" altLang="tr-TR" sz="3200" dirty="0"/>
              <a:t>V</a:t>
            </a:r>
            <a:r>
              <a:rPr lang="tr-TR" altLang="tr-TR" sz="3200" dirty="0" smtClean="0"/>
              <a:t>ücudun normal işleyişini bozduğu için</a:t>
            </a:r>
            <a:endParaRPr lang="tr-TR" altLang="tr-TR" sz="3200" dirty="0"/>
          </a:p>
        </p:txBody>
      </p:sp>
    </p:spTree>
    <p:extLst>
      <p:ext uri="{BB962C8B-B14F-4D97-AF65-F5344CB8AC3E}">
        <p14:creationId xmlns:p14="http://schemas.microsoft.com/office/powerpoint/2010/main" val="194657413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b="1" dirty="0">
                <a:solidFill>
                  <a:srgbClr val="C00000"/>
                </a:solidFill>
              </a:rPr>
              <a:t>1)Şeker hastalığı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pPr eaLnBrk="1" hangingPunct="1"/>
            <a:r>
              <a:rPr lang="tr-TR" altLang="tr-TR" sz="2800" dirty="0" err="1"/>
              <a:t>İnsulin</a:t>
            </a:r>
            <a:r>
              <a:rPr lang="tr-TR" altLang="tr-TR" sz="2800" dirty="0"/>
              <a:t> kanımızdaki    şeker düzeyini ayarlayan hormondur.</a:t>
            </a:r>
          </a:p>
          <a:p>
            <a:pPr eaLnBrk="1" hangingPunct="1"/>
            <a:r>
              <a:rPr lang="tr-TR" altLang="tr-TR" sz="2800" dirty="0" err="1"/>
              <a:t>Obezitede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insulin</a:t>
            </a:r>
            <a:r>
              <a:rPr lang="tr-TR" altLang="tr-TR" sz="2800" dirty="0"/>
              <a:t> görevini yerine getiremez ve ileride şeker hastalığı gelişebilir.</a:t>
            </a:r>
          </a:p>
        </p:txBody>
      </p:sp>
      <p:pic>
        <p:nvPicPr>
          <p:cNvPr id="34819" name="Picture 4" descr="sisma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248285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546225" y="5867400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tr-TR" sz="1800"/>
          </a:p>
        </p:txBody>
      </p:sp>
    </p:spTree>
    <p:extLst>
      <p:ext uri="{BB962C8B-B14F-4D97-AF65-F5344CB8AC3E}">
        <p14:creationId xmlns:p14="http://schemas.microsoft.com/office/powerpoint/2010/main" val="9398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654" y="3326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>
                <a:solidFill>
                  <a:srgbClr val="9D2D33"/>
                </a:solidFill>
              </a:rPr>
              <a:t>2)Kalp ve damar hastalıkları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9144000" cy="2185988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2800" dirty="0"/>
              <a:t>Şişman insanların kanlarındaki yağ  miktarı </a:t>
            </a:r>
            <a:r>
              <a:rPr lang="tr-TR" altLang="tr-TR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↑↑</a:t>
            </a:r>
            <a:r>
              <a:rPr lang="tr-TR" altLang="tr-TR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sz="2800" dirty="0"/>
              <a:t>. </a:t>
            </a:r>
          </a:p>
          <a:p>
            <a:pPr eaLnBrk="1" hangingPunct="1">
              <a:buFontTx/>
              <a:buNone/>
              <a:defRPr/>
            </a:pPr>
            <a:endParaRPr lang="tr-TR" altLang="tr-TR" sz="2800" dirty="0"/>
          </a:p>
          <a:p>
            <a:pPr eaLnBrk="1" hangingPunct="1">
              <a:defRPr/>
            </a:pPr>
            <a:r>
              <a:rPr lang="tr-TR" altLang="tr-TR" sz="2800" dirty="0"/>
              <a:t>Bunu kireçli suyun su borularını tıkamasına benzetebiliriz.</a:t>
            </a:r>
          </a:p>
        </p:txBody>
      </p:sp>
      <p:pic>
        <p:nvPicPr>
          <p:cNvPr id="35843" name="Picture 4" descr="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" r="1672"/>
          <a:stretch>
            <a:fillRect/>
          </a:stretch>
        </p:blipFill>
        <p:spPr bwMode="auto">
          <a:xfrm>
            <a:off x="468313" y="3573463"/>
            <a:ext cx="3673475" cy="282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5" descr="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567113"/>
            <a:ext cx="3414713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5126"/>
            <a:ext cx="826383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tr-TR" altLang="tr-TR" sz="4000" b="1" dirty="0">
                <a:solidFill>
                  <a:srgbClr val="C00000"/>
                </a:solidFill>
              </a:rPr>
              <a:t>3) </a:t>
            </a:r>
            <a:r>
              <a:rPr lang="tr-TR" altLang="tr-TR" sz="3600" b="1" dirty="0">
                <a:solidFill>
                  <a:srgbClr val="C00000"/>
                </a:solidFill>
              </a:rPr>
              <a:t>Kemik ve vücut yapımızla ilgili hastalıklar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276872"/>
            <a:ext cx="78867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dirty="0"/>
              <a:t>K</a:t>
            </a:r>
            <a:r>
              <a:rPr lang="tr-TR" altLang="tr-TR" sz="3200" dirty="0" smtClean="0"/>
              <a:t>emiklerimizin </a:t>
            </a:r>
            <a:r>
              <a:rPr lang="tr-TR" altLang="tr-TR" sz="3200" dirty="0"/>
              <a:t>düzgün gelişememesine bacaklarda eğrilmeye</a:t>
            </a:r>
          </a:p>
          <a:p>
            <a:pPr eaLnBrk="1" hangingPunct="1"/>
            <a:endParaRPr lang="tr-TR" altLang="tr-TR" sz="3200" dirty="0" smtClean="0"/>
          </a:p>
          <a:p>
            <a:pPr eaLnBrk="1" hangingPunct="1"/>
            <a:r>
              <a:rPr lang="tr-TR" altLang="tr-TR" sz="3200" dirty="0" smtClean="0"/>
              <a:t>Eklemlerimize </a:t>
            </a:r>
            <a:r>
              <a:rPr lang="tr-TR" altLang="tr-TR" sz="3200" dirty="0"/>
              <a:t>hasar vererek rahat hareket </a:t>
            </a:r>
            <a:r>
              <a:rPr lang="tr-TR" altLang="tr-TR" sz="3200" dirty="0" err="1"/>
              <a:t>edememize</a:t>
            </a:r>
            <a:r>
              <a:rPr lang="tr-TR" altLang="tr-TR" sz="3200" dirty="0"/>
              <a:t> yol açar</a:t>
            </a:r>
          </a:p>
        </p:txBody>
      </p:sp>
      <p:pic>
        <p:nvPicPr>
          <p:cNvPr id="36867" name="Picture 5" descr="bloun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5064"/>
            <a:ext cx="1800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7706" y="607617"/>
            <a:ext cx="7886700" cy="47863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  <a:ea typeface="Comic Sans MS" charset="-94"/>
                <a:cs typeface="Comic Sans MS" charset="-94"/>
              </a:rPr>
              <a:t>Sunu Akışı</a:t>
            </a:r>
            <a:endParaRPr lang="tr-TR" b="1" dirty="0">
              <a:solidFill>
                <a:srgbClr val="C00000"/>
              </a:solidFill>
              <a:latin typeface="+mn-lt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6634" y="1340768"/>
            <a:ext cx="7886700" cy="3537347"/>
          </a:xfrm>
        </p:spPr>
        <p:txBody>
          <a:bodyPr>
            <a:noAutofit/>
          </a:bodyPr>
          <a:lstStyle/>
          <a:p>
            <a:r>
              <a:rPr lang="tr-TR" sz="2400" dirty="0">
                <a:ea typeface="Comic Sans MS" charset="-94"/>
                <a:cs typeface="Comic Sans MS" charset="-94"/>
              </a:rPr>
              <a:t>Diyabetin tanımı</a:t>
            </a:r>
          </a:p>
          <a:p>
            <a:r>
              <a:rPr lang="tr-TR" sz="2400" dirty="0">
                <a:ea typeface="Comic Sans MS" charset="-94"/>
                <a:cs typeface="Comic Sans MS" charset="-94"/>
              </a:rPr>
              <a:t>Çocuklarda diyabet tipleri</a:t>
            </a:r>
          </a:p>
          <a:p>
            <a:r>
              <a:rPr lang="tr-TR" sz="2400" dirty="0" smtClean="0">
                <a:ea typeface="Comic Sans MS" charset="-94"/>
                <a:cs typeface="Comic Sans MS" charset="-94"/>
              </a:rPr>
              <a:t>Tip </a:t>
            </a:r>
            <a:r>
              <a:rPr lang="tr-TR" sz="2400" dirty="0">
                <a:ea typeface="Comic Sans MS" charset="-94"/>
                <a:cs typeface="Comic Sans MS" charset="-94"/>
              </a:rPr>
              <a:t>1 Diyabet nasıl oluşur?</a:t>
            </a:r>
          </a:p>
          <a:p>
            <a:r>
              <a:rPr lang="tr-TR" sz="2400" dirty="0" err="1">
                <a:ea typeface="Comic Sans MS" charset="-94"/>
                <a:cs typeface="Comic Sans MS" charset="-94"/>
              </a:rPr>
              <a:t>Glukoz</a:t>
            </a:r>
            <a:r>
              <a:rPr lang="tr-TR" sz="2400" dirty="0">
                <a:ea typeface="Comic Sans MS" charset="-94"/>
                <a:cs typeface="Comic Sans MS" charset="-94"/>
              </a:rPr>
              <a:t> ve insülin tanımı</a:t>
            </a:r>
          </a:p>
          <a:p>
            <a:r>
              <a:rPr lang="tr-TR" sz="2400" dirty="0" smtClean="0">
                <a:ea typeface="Comic Sans MS" charset="-94"/>
                <a:cs typeface="Comic Sans MS" charset="-94"/>
              </a:rPr>
              <a:t>Tip </a:t>
            </a:r>
            <a:r>
              <a:rPr lang="tr-TR" sz="2400" dirty="0">
                <a:ea typeface="Comic Sans MS" charset="-94"/>
                <a:cs typeface="Comic Sans MS" charset="-94"/>
              </a:rPr>
              <a:t>1 diyabetin nedenleri</a:t>
            </a:r>
          </a:p>
          <a:p>
            <a:r>
              <a:rPr lang="tr-TR" sz="2400" dirty="0">
                <a:ea typeface="Comic Sans MS" charset="-94"/>
                <a:cs typeface="Comic Sans MS" charset="-94"/>
              </a:rPr>
              <a:t>Tip 1 diyabetin tedavisi(insülin, beslenme, egzersiz, kendi kendine bakım</a:t>
            </a:r>
            <a:r>
              <a:rPr lang="tr-TR" sz="2400" dirty="0" smtClean="0">
                <a:ea typeface="Comic Sans MS" charset="-94"/>
                <a:cs typeface="Comic Sans MS" charset="-94"/>
              </a:rPr>
              <a:t>)</a:t>
            </a:r>
            <a:endParaRPr lang="tr-TR" sz="2400" dirty="0">
              <a:ea typeface="Comic Sans MS" charset="-94"/>
              <a:cs typeface="Comic Sans MS" charset="-94"/>
            </a:endParaRPr>
          </a:p>
          <a:p>
            <a:r>
              <a:rPr lang="tr-TR" sz="2400" dirty="0">
                <a:ea typeface="Comic Sans MS" charset="-94"/>
                <a:cs typeface="Comic Sans MS" charset="-94"/>
              </a:rPr>
              <a:t>Tip 2 diyabet nedir? Yönetimi</a:t>
            </a:r>
          </a:p>
          <a:p>
            <a:r>
              <a:rPr lang="tr-TR" sz="2400" dirty="0">
                <a:ea typeface="Comic Sans MS" charset="-94"/>
                <a:cs typeface="Comic Sans MS" charset="-94"/>
              </a:rPr>
              <a:t>Şişmanlık ve şişmanlığın getirdiği sorunlarla nasıl baş edebiliriz?</a:t>
            </a:r>
          </a:p>
          <a:p>
            <a:pPr marL="0" indent="0">
              <a:buNone/>
            </a:pPr>
            <a:endParaRPr lang="tr-TR" sz="2400" dirty="0"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83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tr-TR" sz="4400" b="1" dirty="0" smtClean="0">
                <a:solidFill>
                  <a:srgbClr val="C00000"/>
                </a:solidFill>
                <a:cs typeface="+mj-cs"/>
              </a:rPr>
              <a:t>4) Solunum problemleri</a:t>
            </a:r>
            <a:br>
              <a:rPr lang="tr-TR" sz="4400" b="1" dirty="0" smtClean="0">
                <a:solidFill>
                  <a:srgbClr val="C00000"/>
                </a:solidFill>
                <a:cs typeface="+mj-cs"/>
              </a:rPr>
            </a:br>
            <a:endParaRPr lang="tr-TR" sz="4400" b="1" dirty="0" smtClean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/>
              <a:t>S</a:t>
            </a:r>
            <a:r>
              <a:rPr lang="tr-TR" altLang="tr-TR" sz="2800" dirty="0" smtClean="0"/>
              <a:t>oluk alıp vermede zorluk </a:t>
            </a:r>
          </a:p>
          <a:p>
            <a:pPr eaLnBrk="1" hangingPunct="1"/>
            <a:r>
              <a:rPr lang="tr-TR" altLang="tr-TR" sz="2800" dirty="0"/>
              <a:t>G</a:t>
            </a:r>
            <a:r>
              <a:rPr lang="tr-TR" altLang="tr-TR" sz="2800" dirty="0" smtClean="0"/>
              <a:t>ece rahat uyuyamama</a:t>
            </a:r>
            <a:endParaRPr lang="tr-TR" altLang="tr-TR" sz="2800" dirty="0"/>
          </a:p>
        </p:txBody>
      </p:sp>
      <p:pic>
        <p:nvPicPr>
          <p:cNvPr id="37891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3284538"/>
            <a:ext cx="477043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tr-TR" sz="4400" b="1" dirty="0">
                <a:solidFill>
                  <a:srgbClr val="C00000"/>
                </a:solidFill>
                <a:cs typeface="+mj-cs"/>
              </a:rPr>
              <a:t>5</a:t>
            </a:r>
            <a:r>
              <a:rPr lang="tr-TR" sz="4400" b="1" dirty="0" smtClean="0">
                <a:solidFill>
                  <a:srgbClr val="C00000"/>
                </a:solidFill>
                <a:cs typeface="+mj-cs"/>
              </a:rPr>
              <a:t>) </a:t>
            </a:r>
            <a:r>
              <a:rPr lang="tr-TR" sz="3600" b="1" dirty="0" err="1" smtClean="0">
                <a:solidFill>
                  <a:srgbClr val="C00000"/>
                </a:solidFill>
                <a:cs typeface="+mj-cs"/>
              </a:rPr>
              <a:t>Sosyal,psikolojik</a:t>
            </a:r>
            <a:r>
              <a:rPr lang="tr-TR" sz="3600" b="1" dirty="0" smtClean="0">
                <a:solidFill>
                  <a:srgbClr val="C00000"/>
                </a:solidFill>
                <a:cs typeface="+mj-cs"/>
              </a:rPr>
              <a:t> ve toplumsal sorunlar</a:t>
            </a:r>
          </a:p>
        </p:txBody>
      </p:sp>
      <p:pic>
        <p:nvPicPr>
          <p:cNvPr id="38914" name="Picture 3" descr="cocuk_ob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01008"/>
            <a:ext cx="315664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obez_26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71610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784976" cy="1985477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2400" dirty="0" err="1"/>
              <a:t>Obezite</a:t>
            </a:r>
            <a:r>
              <a:rPr lang="tr-TR" altLang="tr-TR" sz="2400" dirty="0"/>
              <a:t> ve neden olduğu hastalıklar için yapılan sağlık harcamaları</a:t>
            </a:r>
          </a:p>
          <a:p>
            <a:pPr eaLnBrk="1" hangingPunct="1"/>
            <a:r>
              <a:rPr lang="tr-TR" altLang="tr-TR" sz="2400" dirty="0"/>
              <a:t>i</a:t>
            </a:r>
            <a:r>
              <a:rPr lang="tr-TR" altLang="tr-TR" sz="2400" dirty="0" smtClean="0"/>
              <a:t>leriki </a:t>
            </a:r>
            <a:r>
              <a:rPr lang="tr-TR" altLang="tr-TR" sz="2400" dirty="0" smtClean="0"/>
              <a:t>hayatımızda </a:t>
            </a:r>
            <a:r>
              <a:rPr lang="tr-TR" altLang="tr-TR" sz="2400" dirty="0"/>
              <a:t>neden olabileceği iş gücü kaybı</a:t>
            </a:r>
          </a:p>
        </p:txBody>
      </p:sp>
    </p:spTree>
    <p:extLst>
      <p:ext uri="{BB962C8B-B14F-4D97-AF65-F5344CB8AC3E}">
        <p14:creationId xmlns:p14="http://schemas.microsoft.com/office/powerpoint/2010/main" val="3539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z="32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OBEZİTENİN </a:t>
            </a:r>
            <a:r>
              <a:rPr lang="tr-TR" altLang="tr-TR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ÖNLENMESİ</a:t>
            </a:r>
            <a:endParaRPr lang="tr-TR" altLang="tr-TR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2400" dirty="0"/>
              <a:t>Beslenmenin düzenlenmesi</a:t>
            </a:r>
          </a:p>
          <a:p>
            <a:pPr eaLnBrk="1" hangingPunct="1">
              <a:defRPr/>
            </a:pPr>
            <a:r>
              <a:rPr lang="tr-TR" altLang="tr-TR" sz="2400" dirty="0"/>
              <a:t>Fiziksel aktivitenin ↑</a:t>
            </a:r>
          </a:p>
          <a:p>
            <a:pPr eaLnBrk="1" hangingPunct="1">
              <a:defRPr/>
            </a:pPr>
            <a:r>
              <a:rPr lang="tr-TR" altLang="tr-TR" sz="2400" dirty="0"/>
              <a:t>Aile desteği</a:t>
            </a:r>
          </a:p>
          <a:p>
            <a:pPr eaLnBrk="1" hangingPunct="1">
              <a:defRPr/>
            </a:pPr>
            <a:r>
              <a:rPr lang="tr-TR" altLang="tr-TR" sz="2400" dirty="0"/>
              <a:t>Yeme – yaşam tarzının değiştirilmesi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43011" name="Picture 4" descr="fami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17621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fo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27550"/>
            <a:ext cx="2159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N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7590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8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ram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74956"/>
            <a:ext cx="9036496" cy="6683044"/>
          </a:xfrm>
        </p:spPr>
      </p:pic>
    </p:spTree>
    <p:extLst>
      <p:ext uri="{BB962C8B-B14F-4D97-AF65-F5344CB8AC3E}">
        <p14:creationId xmlns:p14="http://schemas.microsoft.com/office/powerpoint/2010/main" val="11328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cs typeface="+mj-cs"/>
              </a:rPr>
              <a:t>FAST FOOD</a:t>
            </a:r>
            <a:endParaRPr lang="en-US" smtClean="0">
              <a:cs typeface="+mj-cs"/>
            </a:endParaRPr>
          </a:p>
        </p:txBody>
      </p:sp>
      <p:pic>
        <p:nvPicPr>
          <p:cNvPr id="45059" name="Picture 6" descr="kilo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2667000" cy="1857375"/>
          </a:xfrm>
        </p:spPr>
      </p:pic>
      <p:pic>
        <p:nvPicPr>
          <p:cNvPr id="45058" name="Picture 4" descr="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484313"/>
            <a:ext cx="3097213" cy="3048000"/>
          </a:xfrm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2268538" y="5157788"/>
            <a:ext cx="4751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tr-TR" altLang="tr-TR" sz="3200"/>
              <a:t>HURDA GIDA</a:t>
            </a:r>
            <a:endParaRPr lang="en-US" altLang="tr-TR" sz="3200"/>
          </a:p>
        </p:txBody>
      </p:sp>
      <p:pic>
        <p:nvPicPr>
          <p:cNvPr id="45061" name="Picture 8" descr="DSCN0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97425"/>
            <a:ext cx="2808287" cy="176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11" descr="cikolataligofret_mi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117">
            <a:off x="1693204" y="4217988"/>
            <a:ext cx="685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 descr="pring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14859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609600" y="339937"/>
            <a:ext cx="8077200" cy="60413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H="1">
            <a:off x="712220" y="435100"/>
            <a:ext cx="7058744" cy="570522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rgbClr val="C00000"/>
                </a:solidFill>
                <a:latin typeface="+mn-lt"/>
              </a:rPr>
              <a:t>ÖNLEM!!!!</a:t>
            </a:r>
            <a:endParaRPr lang="en-US" altLang="tr-TR" b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41450"/>
            <a:ext cx="8681343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altLang="tr-TR" sz="2800" dirty="0" smtClean="0"/>
              <a:t>Canınız </a:t>
            </a:r>
            <a:r>
              <a:rPr lang="tr-TR" altLang="tr-TR" sz="2800" dirty="0"/>
              <a:t>sıkılınca yemek yememek </a:t>
            </a:r>
            <a:r>
              <a:rPr lang="tr-TR" altLang="tr-TR" sz="2800" dirty="0" smtClean="0"/>
              <a:t>için </a:t>
            </a:r>
          </a:p>
          <a:p>
            <a:pPr eaLnBrk="1" hangingPunct="1">
              <a:buFontTx/>
              <a:buNone/>
              <a:defRPr/>
            </a:pPr>
            <a:r>
              <a:rPr lang="tr-TR" altLang="tr-TR" sz="2800" dirty="0"/>
              <a:t>k</a:t>
            </a:r>
            <a:r>
              <a:rPr lang="tr-TR" altLang="tr-TR" sz="2800" dirty="0" smtClean="0"/>
              <a:t>endinize bir </a:t>
            </a:r>
            <a:r>
              <a:rPr lang="tr-TR" altLang="tr-TR" sz="2800" dirty="0"/>
              <a:t>uğraş bulun (</a:t>
            </a:r>
            <a:r>
              <a:rPr lang="tr-TR" altLang="tr-TR" sz="2800" dirty="0" smtClean="0"/>
              <a:t>resim, müzik, dans, spor </a:t>
            </a:r>
            <a:r>
              <a:rPr lang="tr-TR" altLang="tr-TR" sz="2800" dirty="0"/>
              <a:t>gibi)</a:t>
            </a:r>
          </a:p>
        </p:txBody>
      </p:sp>
      <p:pic>
        <p:nvPicPr>
          <p:cNvPr id="47107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03638"/>
            <a:ext cx="27051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5053"/>
            <a:ext cx="4570794" cy="27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rgbClr val="C00000"/>
                </a:solidFill>
                <a:latin typeface="+mn-lt"/>
              </a:rPr>
              <a:t>Çok basit ipuçları!!!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tr-TR" sz="2400"/>
              <a:t>Şekerli</a:t>
            </a:r>
            <a:r>
              <a:rPr lang="en-AU" altLang="tr-TR" sz="2400" dirty="0"/>
              <a:t> </a:t>
            </a:r>
            <a:r>
              <a:rPr lang="en-AU" altLang="tr-TR" sz="2400" dirty="0" err="1"/>
              <a:t>ve</a:t>
            </a:r>
            <a:r>
              <a:rPr lang="en-AU" altLang="tr-TR" sz="2400" dirty="0"/>
              <a:t> </a:t>
            </a:r>
            <a:r>
              <a:rPr lang="en-AU" altLang="tr-TR" sz="2400" dirty="0" err="1"/>
              <a:t>gazlı</a:t>
            </a:r>
            <a:r>
              <a:rPr lang="en-AU" altLang="tr-TR" sz="2400" dirty="0"/>
              <a:t> </a:t>
            </a:r>
            <a:r>
              <a:rPr lang="en-AU" altLang="tr-TR" sz="2400" dirty="0" err="1"/>
              <a:t>içeceklerin</a:t>
            </a:r>
            <a:r>
              <a:rPr lang="en-AU" altLang="tr-TR" sz="2400" dirty="0"/>
              <a:t> </a:t>
            </a:r>
            <a:r>
              <a:rPr lang="en-AU" altLang="tr-TR" sz="2400" dirty="0" err="1"/>
              <a:t>tüketimi</a:t>
            </a:r>
            <a:r>
              <a:rPr lang="en-AU" altLang="tr-TR" sz="2400" dirty="0"/>
              <a:t> </a:t>
            </a:r>
            <a:r>
              <a:rPr lang="en-AU" altLang="tr-TR" sz="2400" dirty="0" err="1"/>
              <a:t>azaltılmalıdır</a:t>
            </a:r>
            <a:r>
              <a:rPr lang="tr-TR" altLang="tr-TR" sz="2400" dirty="0"/>
              <a:t>.</a:t>
            </a:r>
          </a:p>
          <a:p>
            <a:pPr eaLnBrk="1" hangingPunct="1">
              <a:buFontTx/>
              <a:buNone/>
            </a:pPr>
            <a:endParaRPr lang="tr-TR" altLang="tr-TR" sz="2400" dirty="0"/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042988" y="3019425"/>
            <a:ext cx="67468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8000" b="1"/>
              <a:t>ASİTLİ GIDA</a:t>
            </a: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3419475" y="2960688"/>
            <a:ext cx="2808288" cy="15128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 flipV="1">
            <a:off x="3633788" y="2943225"/>
            <a:ext cx="2449512" cy="18716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49158" name="Picture 7" descr="bouton-cocac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4941888"/>
            <a:ext cx="24225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8" descr="pepsik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22002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9" descr="cesitleri_3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15128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" y="1782762"/>
            <a:ext cx="886708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tr-TR" sz="2800" dirty="0" err="1"/>
              <a:t>Arabaya</a:t>
            </a:r>
            <a:r>
              <a:rPr lang="en-AU" altLang="tr-TR" sz="2800" dirty="0"/>
              <a:t> </a:t>
            </a:r>
            <a:r>
              <a:rPr lang="en-AU" altLang="tr-TR" sz="2800" dirty="0" err="1"/>
              <a:t>binmek</a:t>
            </a:r>
            <a:r>
              <a:rPr lang="en-AU" altLang="tr-TR" sz="2800" dirty="0"/>
              <a:t> </a:t>
            </a:r>
            <a:r>
              <a:rPr lang="en-AU" altLang="tr-TR" sz="2800" dirty="0" err="1"/>
              <a:t>yerine</a:t>
            </a:r>
            <a:r>
              <a:rPr lang="en-AU" altLang="tr-TR" sz="2800" dirty="0"/>
              <a:t> </a:t>
            </a:r>
            <a:r>
              <a:rPr lang="en-AU" altLang="tr-TR" sz="2800" dirty="0" err="1"/>
              <a:t>yürünmeli</a:t>
            </a:r>
            <a:r>
              <a:rPr lang="en-AU" altLang="tr-TR" sz="2800" dirty="0"/>
              <a:t> </a:t>
            </a:r>
            <a:r>
              <a:rPr lang="en-AU" altLang="tr-TR" sz="2800" dirty="0" err="1"/>
              <a:t>veya</a:t>
            </a:r>
            <a:r>
              <a:rPr lang="en-AU" altLang="tr-TR" sz="2800" dirty="0"/>
              <a:t> </a:t>
            </a:r>
            <a:r>
              <a:rPr lang="en-AU" altLang="tr-TR" sz="2800" dirty="0" err="1"/>
              <a:t>bisiklete</a:t>
            </a:r>
            <a:r>
              <a:rPr lang="en-AU" altLang="tr-TR" sz="2800" dirty="0"/>
              <a:t> </a:t>
            </a:r>
            <a:r>
              <a:rPr lang="en-AU" altLang="tr-TR" sz="2800" dirty="0" err="1"/>
              <a:t>binilmelidir</a:t>
            </a:r>
            <a:r>
              <a:rPr lang="tr-TR" altLang="tr-TR" sz="2800" dirty="0"/>
              <a:t> </a:t>
            </a:r>
          </a:p>
          <a:p>
            <a:pPr eaLnBrk="1" hangingPunct="1"/>
            <a:endParaRPr lang="fr-FR" altLang="tr-TR" sz="2800" dirty="0" smtClean="0"/>
          </a:p>
          <a:p>
            <a:pPr eaLnBrk="1" hangingPunct="1"/>
            <a:r>
              <a:rPr lang="fr-FR" altLang="tr-TR" sz="2800" dirty="0" err="1" smtClean="0"/>
              <a:t>Kızarmış</a:t>
            </a:r>
            <a:r>
              <a:rPr lang="fr-FR" altLang="tr-TR" sz="2800" dirty="0" smtClean="0"/>
              <a:t> </a:t>
            </a:r>
            <a:r>
              <a:rPr lang="fr-FR" altLang="tr-TR" sz="2800" dirty="0" err="1"/>
              <a:t>ve</a:t>
            </a:r>
            <a:r>
              <a:rPr lang="fr-FR" altLang="tr-TR" sz="2800" dirty="0"/>
              <a:t> </a:t>
            </a:r>
            <a:r>
              <a:rPr lang="fr-FR" altLang="tr-TR" sz="2800" dirty="0" err="1"/>
              <a:t>yağ</a:t>
            </a:r>
            <a:r>
              <a:rPr lang="fr-FR" altLang="tr-TR" sz="2800" dirty="0"/>
              <a:t> </a:t>
            </a:r>
            <a:r>
              <a:rPr lang="fr-FR" altLang="tr-TR" sz="2800" dirty="0" err="1"/>
              <a:t>içeriği</a:t>
            </a:r>
            <a:r>
              <a:rPr lang="fr-FR" altLang="tr-TR" sz="2800" dirty="0"/>
              <a:t> </a:t>
            </a:r>
            <a:r>
              <a:rPr lang="fr-FR" altLang="tr-TR" sz="2800" dirty="0" err="1"/>
              <a:t>fazla</a:t>
            </a:r>
            <a:r>
              <a:rPr lang="fr-FR" altLang="tr-TR" sz="2800" dirty="0"/>
              <a:t> </a:t>
            </a:r>
            <a:r>
              <a:rPr lang="fr-FR" altLang="tr-TR" sz="2800" dirty="0" err="1"/>
              <a:t>yiyecekler</a:t>
            </a:r>
            <a:r>
              <a:rPr lang="fr-FR" altLang="tr-TR" sz="2800" dirty="0"/>
              <a:t> </a:t>
            </a:r>
            <a:r>
              <a:rPr lang="tr-TR" altLang="tr-TR" sz="2800" dirty="0"/>
              <a:t>TÜKETİLMEMELİ</a:t>
            </a:r>
            <a:r>
              <a:rPr lang="fr-FR" altLang="tr-TR" sz="2800" dirty="0"/>
              <a:t>, </a:t>
            </a:r>
            <a:r>
              <a:rPr lang="fr-FR" altLang="tr-TR" sz="2800" dirty="0" err="1"/>
              <a:t>sebze</a:t>
            </a:r>
            <a:r>
              <a:rPr lang="fr-FR" altLang="tr-TR" sz="2800" dirty="0"/>
              <a:t> </a:t>
            </a:r>
            <a:r>
              <a:rPr lang="fr-FR" altLang="tr-TR" sz="2800" dirty="0" err="1"/>
              <a:t>ve</a:t>
            </a:r>
            <a:r>
              <a:rPr lang="fr-FR" altLang="tr-TR" sz="2800" dirty="0"/>
              <a:t> </a:t>
            </a:r>
            <a:r>
              <a:rPr lang="fr-FR" altLang="tr-TR" sz="2800" dirty="0" err="1"/>
              <a:t>meyva</a:t>
            </a:r>
            <a:r>
              <a:rPr lang="fr-FR" altLang="tr-TR" sz="2800" dirty="0"/>
              <a:t> </a:t>
            </a:r>
            <a:r>
              <a:rPr lang="fr-FR" altLang="tr-TR" sz="2800" dirty="0" err="1"/>
              <a:t>yeme</a:t>
            </a:r>
            <a:r>
              <a:rPr lang="fr-FR" altLang="tr-TR" sz="2800" dirty="0"/>
              <a:t> </a:t>
            </a:r>
            <a:r>
              <a:rPr lang="fr-FR" altLang="tr-TR" sz="2800" dirty="0" err="1"/>
              <a:t>alışkanlığı</a:t>
            </a:r>
            <a:r>
              <a:rPr lang="fr-FR" altLang="tr-TR" sz="2800" dirty="0"/>
              <a:t> </a:t>
            </a:r>
            <a:r>
              <a:rPr lang="tr-TR" altLang="tr-TR" sz="2800" dirty="0"/>
              <a:t>KAZANILMALI</a:t>
            </a:r>
            <a:r>
              <a:rPr lang="fr-FR" altLang="tr-TR" sz="2800" dirty="0"/>
              <a:t>. </a:t>
            </a:r>
            <a:endParaRPr lang="tr-TR" altLang="tr-TR" sz="2800" dirty="0"/>
          </a:p>
          <a:p>
            <a:pPr eaLnBrk="1" hangingPunct="1"/>
            <a:endParaRPr lang="tr-TR" altLang="tr-TR" sz="2800" dirty="0"/>
          </a:p>
        </p:txBody>
      </p:sp>
      <p:pic>
        <p:nvPicPr>
          <p:cNvPr id="50178" name="Picture 4" descr="mc%20donal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1800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 descr="childhood-obesity-vege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21163"/>
            <a:ext cx="44450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900113" y="4652963"/>
            <a:ext cx="3024187" cy="15128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 flipV="1">
            <a:off x="755650" y="4581525"/>
            <a:ext cx="2879725" cy="158432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50182" name="Picture 8" descr="cocuk15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8288"/>
            <a:ext cx="2663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981056"/>
            <a:ext cx="8229600" cy="605472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dirty="0" smtClean="0"/>
              <a:t>HAFTADA </a:t>
            </a:r>
            <a:r>
              <a:rPr lang="tr-TR" altLang="tr-TR" sz="3200" dirty="0"/>
              <a:t>2 saatten fazla TV </a:t>
            </a:r>
            <a:r>
              <a:rPr lang="tr-TR" altLang="tr-TR" sz="3200" dirty="0" smtClean="0"/>
              <a:t>seyredilmemeli ve bilgisayar </a:t>
            </a:r>
            <a:r>
              <a:rPr lang="tr-TR" altLang="tr-TR" sz="3200" smtClean="0"/>
              <a:t>oyunu oynanmamalı</a:t>
            </a:r>
            <a:endParaRPr lang="tr-TR" altLang="tr-TR" sz="3200" dirty="0"/>
          </a:p>
          <a:p>
            <a:pPr eaLnBrk="1" hangingPunct="1"/>
            <a:r>
              <a:rPr lang="tr-TR" altLang="tr-TR" sz="3200" dirty="0"/>
              <a:t>Hareketsiz yaşamdan vazgeçmeliyiz</a:t>
            </a:r>
          </a:p>
          <a:p>
            <a:pPr eaLnBrk="1" hangingPunct="1">
              <a:buFontTx/>
              <a:buNone/>
            </a:pPr>
            <a:endParaRPr lang="tr-TR" altLang="tr-TR" sz="3200" dirty="0"/>
          </a:p>
        </p:txBody>
      </p:sp>
      <p:pic>
        <p:nvPicPr>
          <p:cNvPr id="52226" name="Picture 4" descr="televizy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8419"/>
            <a:ext cx="3851920" cy="28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 descr="ailem-bilgisay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76" y="4008419"/>
            <a:ext cx="3849348" cy="28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5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5126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  <a:ea typeface="Comic Sans MS" charset="-94"/>
                <a:cs typeface="Comic Sans MS" charset="-94"/>
              </a:rPr>
              <a:t>Çocuklardaki Diyabet Tipleri</a:t>
            </a:r>
            <a:endParaRPr lang="tr-TR" b="1" dirty="0">
              <a:solidFill>
                <a:srgbClr val="C00000"/>
              </a:solidFill>
              <a:latin typeface="+mn-lt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375" y="2314575"/>
            <a:ext cx="7886700" cy="3153966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tr-TR" sz="2400" b="1" dirty="0">
                <a:solidFill>
                  <a:srgbClr val="FF0000"/>
                </a:solidFill>
                <a:ea typeface="Comic Sans MS" charset="-94"/>
                <a:cs typeface="Comic Sans MS" charset="-94"/>
              </a:rPr>
              <a:t>Tip 1 Diyabet(%90)</a:t>
            </a:r>
          </a:p>
          <a:p>
            <a:pPr>
              <a:buFont typeface="Wingdings" charset="2"/>
              <a:buChar char="ü"/>
            </a:pPr>
            <a:r>
              <a:rPr lang="tr-TR" dirty="0" smtClean="0">
                <a:ea typeface="Comic Sans MS" charset="-94"/>
                <a:cs typeface="Comic Sans MS" charset="-94"/>
              </a:rPr>
              <a:t>Tip 2 Diyabet(%5-10)</a:t>
            </a:r>
          </a:p>
          <a:p>
            <a:pPr>
              <a:buFont typeface="Wingdings" charset="2"/>
              <a:buChar char="ü"/>
            </a:pPr>
            <a:r>
              <a:rPr lang="tr-TR" dirty="0" smtClean="0">
                <a:ea typeface="Comic Sans MS" charset="-94"/>
                <a:cs typeface="Comic Sans MS" charset="-94"/>
              </a:rPr>
              <a:t>Nadir Görülen Diğer Tipleri</a:t>
            </a:r>
          </a:p>
          <a:p>
            <a:pPr>
              <a:buFont typeface="Wingdings" charset="2"/>
              <a:buChar char="ü"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 Rehber,</a:t>
            </a:r>
            <a:endParaRPr lang="tr-TR" dirty="0"/>
          </a:p>
        </p:txBody>
      </p:sp>
      <p:sp>
        <p:nvSpPr>
          <p:cNvPr id="8" name="AutoShape 2" descr="düşünen insan ile ilgili görsel sonucu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1" y="-325041"/>
            <a:ext cx="2478881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http://image.1trk.net/uploads/14537879586826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21" y="4385915"/>
            <a:ext cx="2642529" cy="17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ulut Belirtme Çizgisi 9"/>
          <p:cNvSpPr/>
          <p:nvPr/>
        </p:nvSpPr>
        <p:spPr>
          <a:xfrm>
            <a:off x="1187624" y="3789041"/>
            <a:ext cx="3891583" cy="1552530"/>
          </a:xfrm>
          <a:prstGeom prst="cloudCallout">
            <a:avLst>
              <a:gd name="adj1" fmla="val 84106"/>
              <a:gd name="adj2" fmla="val 35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Tip 1 diyabet  ?</a:t>
            </a:r>
          </a:p>
          <a:p>
            <a:pPr algn="ctr"/>
            <a:r>
              <a:rPr lang="tr-TR" dirty="0" smtClean="0"/>
              <a:t>Tip 2 Diyabet ? 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01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>
          <a:xfrm>
            <a:off x="683568" y="573162"/>
            <a:ext cx="5915000" cy="114300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rgbClr val="C00000"/>
                </a:solidFill>
                <a:latin typeface="+mn-lt"/>
              </a:rPr>
              <a:t>DİYABET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-252536" y="1556792"/>
            <a:ext cx="9577064" cy="247687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tr-TR" sz="4000" dirty="0" smtClean="0"/>
              <a:t>Vücudun, gıdalardan elde ettiği şekeri </a:t>
            </a:r>
            <a:endParaRPr lang="tr-TR" sz="4000" dirty="0" smtClean="0"/>
          </a:p>
          <a:p>
            <a:pPr marL="0" lvl="0" indent="0" algn="ctr">
              <a:buNone/>
            </a:pPr>
            <a:r>
              <a:rPr lang="tr-TR" sz="4000" dirty="0" smtClean="0"/>
              <a:t>normal </a:t>
            </a:r>
            <a:r>
              <a:rPr lang="tr-TR" sz="4000" dirty="0" smtClean="0"/>
              <a:t>olarak kullanamadığı bir durumdur</a:t>
            </a:r>
          </a:p>
          <a:p>
            <a:endParaRPr lang="tr-TR" sz="40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39378" y="3607597"/>
            <a:ext cx="6682979" cy="1214435"/>
          </a:xfrm>
          <a:prstGeom prst="roundRect">
            <a:avLst/>
          </a:prstGeom>
          <a:solidFill>
            <a:srgbClr val="D093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>
                <a:solidFill>
                  <a:schemeClr val="tx1"/>
                </a:solidFill>
                <a:ea typeface="Comic Sans MS" charset="-94"/>
                <a:cs typeface="Comic Sans MS" charset="-94"/>
              </a:rPr>
              <a:t>DİYABET BULAŞICI DEĞİLDİR...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000125"/>
            <a:ext cx="8229600" cy="5597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dirty="0" smtClean="0">
                <a:solidFill>
                  <a:srgbClr val="CC0000"/>
                </a:solidFill>
              </a:rPr>
              <a:t>		  </a:t>
            </a:r>
            <a:endParaRPr lang="tr-TR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3396461306"/>
              </p:ext>
            </p:extLst>
          </p:nvPr>
        </p:nvGraphicFramePr>
        <p:xfrm>
          <a:off x="1300657" y="1196752"/>
          <a:ext cx="772043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kdörtgen 1"/>
          <p:cNvSpPr/>
          <p:nvPr/>
        </p:nvSpPr>
        <p:spPr>
          <a:xfrm>
            <a:off x="2627784" y="332655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i="1" dirty="0" smtClean="0">
                <a:solidFill>
                  <a:srgbClr val="6600FF"/>
                </a:solidFill>
                <a:latin typeface="Calibri"/>
                <a:cs typeface="+mn-cs"/>
              </a:rPr>
              <a:t>Yemek yediğimizde</a:t>
            </a:r>
            <a:endParaRPr lang="tr-TR" sz="2000" b="1" i="1" dirty="0">
              <a:solidFill>
                <a:srgbClr val="6600FF"/>
              </a:solidFill>
            </a:endParaRPr>
          </a:p>
        </p:txBody>
      </p:sp>
      <p:sp>
        <p:nvSpPr>
          <p:cNvPr id="5" name="Sol Ok 4"/>
          <p:cNvSpPr/>
          <p:nvPr/>
        </p:nvSpPr>
        <p:spPr>
          <a:xfrm>
            <a:off x="1979712" y="5013176"/>
            <a:ext cx="3426978" cy="170080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Pankreas insülin salınımını başlatır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79512" y="332656"/>
            <a:ext cx="8640960" cy="59766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" name="2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27965"/>
              </p:ext>
            </p:extLst>
          </p:nvPr>
        </p:nvGraphicFramePr>
        <p:xfrm>
          <a:off x="467544" y="548680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0536">
            <a:off x="991216" y="4369499"/>
            <a:ext cx="411766" cy="4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332656"/>
            <a:ext cx="8712968" cy="59967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1067160"/>
              </p:ext>
            </p:extLst>
          </p:nvPr>
        </p:nvGraphicFramePr>
        <p:xfrm>
          <a:off x="4788024" y="764704"/>
          <a:ext cx="3857652" cy="521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 2"/>
          <p:cNvGrpSpPr/>
          <p:nvPr/>
        </p:nvGrpSpPr>
        <p:grpSpPr>
          <a:xfrm>
            <a:off x="249746" y="404664"/>
            <a:ext cx="4286250" cy="3429000"/>
            <a:chOff x="249746" y="404664"/>
            <a:chExt cx="4286250" cy="3429000"/>
          </a:xfrm>
        </p:grpSpPr>
        <p:pic>
          <p:nvPicPr>
            <p:cNvPr id="17412" name="Picture 2" descr="http://z.about.com/f/p/440/diabetes/d/i/19200.jpg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249746" y="404664"/>
              <a:ext cx="428625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Metin kutusu"/>
            <p:cNvSpPr txBox="1"/>
            <p:nvPr/>
          </p:nvSpPr>
          <p:spPr>
            <a:xfrm>
              <a:off x="2051720" y="2204864"/>
              <a:ext cx="2357438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dirty="0">
                  <a:latin typeface="+mn-lt"/>
                  <a:cs typeface="+mn-cs"/>
                </a:rPr>
                <a:t>Kandaki şeker düzeyine göre pankreas </a:t>
              </a:r>
              <a:r>
                <a:rPr lang="tr-TR" dirty="0" err="1" smtClean="0">
                  <a:latin typeface="+mn-lt"/>
                  <a:cs typeface="+mn-cs"/>
                </a:rPr>
                <a:t>insulin</a:t>
              </a:r>
              <a:r>
                <a:rPr lang="tr-TR" dirty="0" smtClean="0">
                  <a:latin typeface="+mn-lt"/>
                  <a:cs typeface="+mn-cs"/>
                </a:rPr>
                <a:t> </a:t>
              </a:r>
              <a:r>
                <a:rPr lang="tr-TR" dirty="0">
                  <a:latin typeface="+mn-lt"/>
                  <a:cs typeface="+mn-cs"/>
                </a:rPr>
                <a:t>salgılar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9557">
            <a:off x="2046902" y="3964588"/>
            <a:ext cx="1281350" cy="13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69702" y="233265"/>
            <a:ext cx="8804596" cy="6624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457" name="Picture 9" descr="anibz_norm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984500" y="1258887"/>
            <a:ext cx="3175000" cy="3810000"/>
          </a:xfrm>
        </p:spPr>
      </p:pic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1908175" y="6308725"/>
            <a:ext cx="252095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>
                <a:solidFill>
                  <a:schemeClr val="bg1"/>
                </a:solidFill>
                <a:latin typeface="Book Antiqua" pitchFamily="18" charset="0"/>
              </a:rPr>
              <a:t>KAN ŞEKERİ</a:t>
            </a:r>
            <a:endParaRPr lang="en-US" sz="16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6011863" y="5154613"/>
            <a:ext cx="13493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solidFill>
                  <a:srgbClr val="66FFFF"/>
                </a:solidFill>
                <a:latin typeface="Book Antiqua" pitchFamily="18" charset="0"/>
                <a:sym typeface="Wingdings 3" pitchFamily="18" charset="2"/>
              </a:rPr>
              <a:t></a:t>
            </a:r>
            <a:r>
              <a:rPr lang="tr-TR" sz="2400">
                <a:solidFill>
                  <a:srgbClr val="66FFFF"/>
                </a:solidFill>
                <a:latin typeface="Book Antiqua" pitchFamily="18" charset="0"/>
              </a:rPr>
              <a:t>insulin</a:t>
            </a:r>
            <a:endParaRPr lang="en-US" sz="2400">
              <a:solidFill>
                <a:srgbClr val="66FFFF"/>
              </a:solidFill>
              <a:latin typeface="Book Antiqua" pitchFamily="18" charset="0"/>
            </a:endParaRP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971550" y="4149725"/>
            <a:ext cx="1704975" cy="51911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rgbClr val="33CC33"/>
                </a:solidFill>
                <a:latin typeface="Book Antiqua" pitchFamily="18" charset="0"/>
                <a:sym typeface="Wingdings 2" pitchFamily="18" charset="2"/>
              </a:rPr>
              <a:t>ŞEKER</a:t>
            </a:r>
            <a:endParaRPr lang="en-US" sz="2800">
              <a:solidFill>
                <a:srgbClr val="33CC33"/>
              </a:solidFill>
              <a:latin typeface="Book Antiqua" pitchFamily="18" charset="0"/>
              <a:sym typeface="Wingdings 2" pitchFamily="18" charset="2"/>
            </a:endParaRPr>
          </a:p>
        </p:txBody>
      </p: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323850" y="1627188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solidFill>
                  <a:schemeClr val="bg1"/>
                </a:solidFill>
                <a:latin typeface="Book Antiqua" pitchFamily="18" charset="0"/>
              </a:rPr>
              <a:t>HÜCRE</a:t>
            </a: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462" name="Line 16"/>
          <p:cNvSpPr>
            <a:spLocks noChangeShapeType="1"/>
          </p:cNvSpPr>
          <p:nvPr/>
        </p:nvSpPr>
        <p:spPr bwMode="auto">
          <a:xfrm>
            <a:off x="1547813" y="1844675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3" name="Text Box 17"/>
          <p:cNvSpPr txBox="1">
            <a:spLocks noChangeArrowheads="1"/>
          </p:cNvSpPr>
          <p:nvPr/>
        </p:nvSpPr>
        <p:spPr bwMode="auto">
          <a:xfrm>
            <a:off x="6732588" y="4365625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  <a:latin typeface="Book Antiqua" pitchFamily="18" charset="0"/>
              </a:rPr>
              <a:t>PANKREAS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464" name="Line 18"/>
          <p:cNvSpPr>
            <a:spLocks noChangeShapeType="1"/>
          </p:cNvSpPr>
          <p:nvPr/>
        </p:nvSpPr>
        <p:spPr bwMode="auto">
          <a:xfrm flipV="1">
            <a:off x="6372225" y="4365625"/>
            <a:ext cx="431800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7658" name="Text Box 19"/>
          <p:cNvSpPr txBox="1">
            <a:spLocks noChangeArrowheads="1"/>
          </p:cNvSpPr>
          <p:nvPr/>
        </p:nvSpPr>
        <p:spPr bwMode="auto">
          <a:xfrm>
            <a:off x="6286500" y="1928813"/>
            <a:ext cx="1620838" cy="4619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FF"/>
                </a:solidFill>
                <a:latin typeface="Book Antiqua" pitchFamily="18" charset="0"/>
                <a:cs typeface="+mn-cs"/>
                <a:sym typeface="Symbol" pitchFamily="18" charset="2"/>
              </a:rPr>
              <a:t>T </a:t>
            </a:r>
            <a:r>
              <a:rPr lang="tr-TR" sz="2000" b="1" dirty="0">
                <a:solidFill>
                  <a:srgbClr val="FF00FF"/>
                </a:solidFill>
                <a:latin typeface="Book Antiqua" pitchFamily="18" charset="0"/>
                <a:cs typeface="+mn-cs"/>
                <a:sym typeface="Symbol" pitchFamily="18" charset="2"/>
              </a:rPr>
              <a:t>Amilaz</a:t>
            </a:r>
            <a:endParaRPr lang="en-US" sz="2000" b="1" dirty="0">
              <a:solidFill>
                <a:srgbClr val="FF00FF"/>
              </a:solidFill>
              <a:latin typeface="Book Antiqua" pitchFamily="18" charset="0"/>
              <a:cs typeface="+mn-cs"/>
              <a:sym typeface="Symbol" pitchFamily="18" charset="2"/>
            </a:endParaRP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6000750" y="500063"/>
            <a:ext cx="17859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33CC33"/>
                </a:solidFill>
                <a:latin typeface="+mn-lt"/>
                <a:cs typeface="+mn-cs"/>
                <a:sym typeface="Symbol" pitchFamily="18" charset="2"/>
              </a:rPr>
              <a:t>▌</a:t>
            </a:r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  <a:sym typeface="Symbol" pitchFamily="18" charset="2"/>
              </a:rPr>
              <a:t>Karbonhidrat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39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807</Words>
  <Application>Microsoft Office PowerPoint</Application>
  <PresentationFormat>Ekran Gösterisi (4:3)</PresentationFormat>
  <Paragraphs>206</Paragraphs>
  <Slides>38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58" baseType="lpstr">
      <vt:lpstr>ＭＳ Ｐゴシック</vt:lpstr>
      <vt:lpstr>Aharoni</vt:lpstr>
      <vt:lpstr>Andalus</vt:lpstr>
      <vt:lpstr>Arial</vt:lpstr>
      <vt:lpstr>Arial Black</vt:lpstr>
      <vt:lpstr>Book Antiqua</vt:lpstr>
      <vt:lpstr>Calibri</vt:lpstr>
      <vt:lpstr>Calibri Light</vt:lpstr>
      <vt:lpstr>Comic Sans MS</vt:lpstr>
      <vt:lpstr>Lucida Grande</vt:lpstr>
      <vt:lpstr>Lucida Sans</vt:lpstr>
      <vt:lpstr>Symbol</vt:lpstr>
      <vt:lpstr>Times New Roman</vt:lpstr>
      <vt:lpstr>Webdings</vt:lpstr>
      <vt:lpstr>Wingdings</vt:lpstr>
      <vt:lpstr>Wingdings 2</vt:lpstr>
      <vt:lpstr>Wingdings 3</vt:lpstr>
      <vt:lpstr>Yu Gothic Light</vt:lpstr>
      <vt:lpstr>Office Teması</vt:lpstr>
      <vt:lpstr>Bit Eşlem Resmi</vt:lpstr>
      <vt:lpstr> ÇOCUKLUK ÇAĞI DİYABETİ   ÖĞRENCİ SUNUMU</vt:lpstr>
      <vt:lpstr>Programın Amacı </vt:lpstr>
      <vt:lpstr>Sunu Akışı</vt:lpstr>
      <vt:lpstr>Çocuklardaki Diyabet Tipleri</vt:lpstr>
      <vt:lpstr>DİYABET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Nasıl – neden diyabet oluruz ?</vt:lpstr>
      <vt:lpstr>PowerPoint Sunusu</vt:lpstr>
      <vt:lpstr>Tip 1 Diyabet geçici mi, kalıcı mıdır ?</vt:lpstr>
      <vt:lpstr>Diyabet kontrol altına alınabilir</vt:lpstr>
      <vt:lpstr>Tip 1 Diyabet Tedavisinde Amaç</vt:lpstr>
      <vt:lpstr>İnsülin Tedavisi</vt:lpstr>
      <vt:lpstr>Beslenme Tedavisi </vt:lpstr>
      <vt:lpstr>Egzersiz Tedavisi</vt:lpstr>
      <vt:lpstr>"Obezite“ (ŞİŞMANLIK)</vt:lpstr>
      <vt:lpstr>Neden şişmanlıyoruz?</vt:lpstr>
      <vt:lpstr>Ailesel faktörler…</vt:lpstr>
      <vt:lpstr>ŞİŞMANLIK BİR HASTALIK MIDIR?</vt:lpstr>
      <vt:lpstr>PowerPoint Sunusu</vt:lpstr>
      <vt:lpstr>ŞİŞMANLIK NEDEN HASTALIK</vt:lpstr>
      <vt:lpstr>1)Şeker hastalığı</vt:lpstr>
      <vt:lpstr>2)Kalp ve damar hastalıkları</vt:lpstr>
      <vt:lpstr>3) Kemik ve vücut yapımızla ilgili hastalıklar</vt:lpstr>
      <vt:lpstr>4) Solunum problemleri </vt:lpstr>
      <vt:lpstr>5) Sosyal,psikolojik ve toplumsal sorunlar</vt:lpstr>
      <vt:lpstr>OBEZİTENİN ÖNLENMESİ</vt:lpstr>
      <vt:lpstr>PowerPoint Sunusu</vt:lpstr>
      <vt:lpstr>FAST FOOD</vt:lpstr>
      <vt:lpstr>ÖNLEM!!!!</vt:lpstr>
      <vt:lpstr>Çok basit ipuçları!!!</vt:lpstr>
      <vt:lpstr>PowerPoint Sunusu</vt:lpstr>
      <vt:lpstr>PowerPoint Sunusu</vt:lpstr>
    </vt:vector>
  </TitlesOfParts>
  <Company>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Diyabet Nedir?</dc:title>
  <dc:creator>pc</dc:creator>
  <cp:lastModifiedBy>Duygu BAŞKIRT</cp:lastModifiedBy>
  <cp:revision>43</cp:revision>
  <dcterms:created xsi:type="dcterms:W3CDTF">2012-02-20T08:13:11Z</dcterms:created>
  <dcterms:modified xsi:type="dcterms:W3CDTF">2019-10-11T08:00:44Z</dcterms:modified>
</cp:coreProperties>
</file>