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9DF8E8-CACB-43CE-8F4E-7018C3D6D84C}" type="doc">
      <dgm:prSet loTypeId="urn:microsoft.com/office/officeart/2005/8/layout/list1" loCatId="list" qsTypeId="urn:microsoft.com/office/officeart/2005/8/quickstyle/simple1#9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51499023-88A0-46DE-AC3F-28B64F5FE55B}">
      <dgm:prSet custT="1"/>
      <dgm:spPr/>
      <dgm:t>
        <a:bodyPr/>
        <a:lstStyle/>
        <a:p>
          <a:pPr rtl="0"/>
          <a:r>
            <a:rPr lang="tr-TR" sz="3200" b="1" dirty="0" smtClean="0"/>
            <a:t>TOWS Matrisi</a:t>
          </a:r>
          <a:endParaRPr lang="tr-TR" sz="3200" dirty="0"/>
        </a:p>
      </dgm:t>
    </dgm:pt>
    <dgm:pt modelId="{4AF38288-6BA1-4CCD-A826-F78186853254}" type="parTrans" cxnId="{CFE62E54-C431-4A33-B005-A8C7BC7EAACC}">
      <dgm:prSet/>
      <dgm:spPr/>
      <dgm:t>
        <a:bodyPr/>
        <a:lstStyle/>
        <a:p>
          <a:endParaRPr lang="tr-TR" sz="3200"/>
        </a:p>
      </dgm:t>
    </dgm:pt>
    <dgm:pt modelId="{768C5396-01FC-44EF-AEB9-4A3C50F23676}" type="sibTrans" cxnId="{CFE62E54-C431-4A33-B005-A8C7BC7EAACC}">
      <dgm:prSet/>
      <dgm:spPr/>
      <dgm:t>
        <a:bodyPr/>
        <a:lstStyle/>
        <a:p>
          <a:endParaRPr lang="tr-TR" sz="3200"/>
        </a:p>
      </dgm:t>
    </dgm:pt>
    <dgm:pt modelId="{85B4C313-87EB-4CAB-9AA0-68DB20BEA266}">
      <dgm:prSet custT="1"/>
      <dgm:spPr/>
      <dgm:t>
        <a:bodyPr/>
        <a:lstStyle/>
        <a:p>
          <a:pPr rtl="0"/>
          <a:r>
            <a:rPr lang="tr-TR" sz="3200" b="1" dirty="0" smtClean="0"/>
            <a:t>GF Stratejileri</a:t>
          </a:r>
          <a:endParaRPr lang="tr-TR" sz="3200" dirty="0"/>
        </a:p>
      </dgm:t>
    </dgm:pt>
    <dgm:pt modelId="{03376059-74E0-4198-A8D3-DFF2E35F55E3}" type="parTrans" cxnId="{DD8324D0-ABE2-4085-92F7-D6DD891258BC}">
      <dgm:prSet/>
      <dgm:spPr/>
      <dgm:t>
        <a:bodyPr/>
        <a:lstStyle/>
        <a:p>
          <a:endParaRPr lang="tr-TR" sz="3200"/>
        </a:p>
      </dgm:t>
    </dgm:pt>
    <dgm:pt modelId="{B97E2A54-0ADD-40AE-AFF3-EF59D41D8FA6}" type="sibTrans" cxnId="{DD8324D0-ABE2-4085-92F7-D6DD891258BC}">
      <dgm:prSet/>
      <dgm:spPr/>
      <dgm:t>
        <a:bodyPr/>
        <a:lstStyle/>
        <a:p>
          <a:endParaRPr lang="tr-TR" sz="3200"/>
        </a:p>
      </dgm:t>
    </dgm:pt>
    <dgm:pt modelId="{94B0694D-4E5F-4021-84B6-6D3E1106A500}">
      <dgm:prSet custT="1"/>
      <dgm:spPr/>
      <dgm:t>
        <a:bodyPr/>
        <a:lstStyle/>
        <a:p>
          <a:pPr rtl="0"/>
          <a:r>
            <a:rPr lang="tr-TR" sz="3200" b="1" dirty="0" smtClean="0"/>
            <a:t>GT Stratejileri</a:t>
          </a:r>
          <a:endParaRPr lang="tr-TR" sz="3200" dirty="0"/>
        </a:p>
      </dgm:t>
    </dgm:pt>
    <dgm:pt modelId="{20815C1A-D32F-43D6-A36D-5B38FFE01D9D}" type="parTrans" cxnId="{A7D98031-A44E-4D60-B8A8-9DE670C0C260}">
      <dgm:prSet/>
      <dgm:spPr/>
      <dgm:t>
        <a:bodyPr/>
        <a:lstStyle/>
        <a:p>
          <a:endParaRPr lang="tr-TR" sz="3200"/>
        </a:p>
      </dgm:t>
    </dgm:pt>
    <dgm:pt modelId="{C1C54130-8D06-44F2-BAA4-0EA1788567ED}" type="sibTrans" cxnId="{A7D98031-A44E-4D60-B8A8-9DE670C0C260}">
      <dgm:prSet/>
      <dgm:spPr/>
      <dgm:t>
        <a:bodyPr/>
        <a:lstStyle/>
        <a:p>
          <a:endParaRPr lang="tr-TR" sz="3200"/>
        </a:p>
      </dgm:t>
    </dgm:pt>
    <dgm:pt modelId="{3F110D6B-F840-491D-9BEA-3314B64B49E4}">
      <dgm:prSet custT="1"/>
      <dgm:spPr/>
      <dgm:t>
        <a:bodyPr/>
        <a:lstStyle/>
        <a:p>
          <a:pPr rtl="0"/>
          <a:r>
            <a:rPr lang="tr-TR" sz="3200" b="1" dirty="0" smtClean="0"/>
            <a:t>ZT Stratejileri</a:t>
          </a:r>
          <a:endParaRPr lang="tr-TR" sz="3200" dirty="0"/>
        </a:p>
      </dgm:t>
    </dgm:pt>
    <dgm:pt modelId="{E71045F0-E9B2-4056-92AA-AE25CE161853}" type="parTrans" cxnId="{5551BE42-D1B2-4F45-9123-CAD80C59143F}">
      <dgm:prSet/>
      <dgm:spPr/>
      <dgm:t>
        <a:bodyPr/>
        <a:lstStyle/>
        <a:p>
          <a:endParaRPr lang="tr-TR" sz="3200"/>
        </a:p>
      </dgm:t>
    </dgm:pt>
    <dgm:pt modelId="{AB881767-115B-4598-8DDE-A68AD2A50983}" type="sibTrans" cxnId="{5551BE42-D1B2-4F45-9123-CAD80C59143F}">
      <dgm:prSet/>
      <dgm:spPr/>
      <dgm:t>
        <a:bodyPr/>
        <a:lstStyle/>
        <a:p>
          <a:endParaRPr lang="tr-TR" sz="3200"/>
        </a:p>
      </dgm:t>
    </dgm:pt>
    <dgm:pt modelId="{3FD963CC-A5B0-4A2D-B52C-88AEC6B5A06B}">
      <dgm:prSet custT="1"/>
      <dgm:spPr/>
      <dgm:t>
        <a:bodyPr/>
        <a:lstStyle/>
        <a:p>
          <a:pPr rtl="0"/>
          <a:r>
            <a:rPr lang="tr-TR" sz="3200" b="1" dirty="0" smtClean="0"/>
            <a:t>ZF Stratejileri	</a:t>
          </a:r>
          <a:endParaRPr lang="tr-TR" sz="3200" dirty="0"/>
        </a:p>
      </dgm:t>
    </dgm:pt>
    <dgm:pt modelId="{06A20B14-212C-4C64-AE1B-56EBFC379C0E}" type="parTrans" cxnId="{0E5195BC-DC81-4F0B-A61B-20E7C704893F}">
      <dgm:prSet/>
      <dgm:spPr/>
      <dgm:t>
        <a:bodyPr/>
        <a:lstStyle/>
        <a:p>
          <a:endParaRPr lang="tr-TR" sz="3200"/>
        </a:p>
      </dgm:t>
    </dgm:pt>
    <dgm:pt modelId="{55EA6208-E222-428D-94F9-542607362369}" type="sibTrans" cxnId="{0E5195BC-DC81-4F0B-A61B-20E7C704893F}">
      <dgm:prSet/>
      <dgm:spPr/>
      <dgm:t>
        <a:bodyPr/>
        <a:lstStyle/>
        <a:p>
          <a:endParaRPr lang="tr-TR" sz="3200"/>
        </a:p>
      </dgm:t>
    </dgm:pt>
    <dgm:pt modelId="{28DEDFF8-36BA-452C-B527-0F1861EFC65A}" type="pres">
      <dgm:prSet presAssocID="{039DF8E8-CACB-43CE-8F4E-7018C3D6D8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8425F22-22AA-47F8-BED2-485585B00D0B}" type="pres">
      <dgm:prSet presAssocID="{51499023-88A0-46DE-AC3F-28B64F5FE55B}" presName="parentLin" presStyleCnt="0"/>
      <dgm:spPr/>
    </dgm:pt>
    <dgm:pt modelId="{469E58C1-57C6-4050-BB4C-614A6B5CFE98}" type="pres">
      <dgm:prSet presAssocID="{51499023-88A0-46DE-AC3F-28B64F5FE55B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266DE5B0-8981-45B8-BBC4-DFB5E49F5708}" type="pres">
      <dgm:prSet presAssocID="{51499023-88A0-46DE-AC3F-28B64F5FE55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DF2BE8-8AED-4B96-85C5-32559F67501E}" type="pres">
      <dgm:prSet presAssocID="{51499023-88A0-46DE-AC3F-28B64F5FE55B}" presName="negativeSpace" presStyleCnt="0"/>
      <dgm:spPr/>
    </dgm:pt>
    <dgm:pt modelId="{9B09E089-F3DC-4C2E-9F9F-8926ADB805EC}" type="pres">
      <dgm:prSet presAssocID="{51499023-88A0-46DE-AC3F-28B64F5FE55B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6EDE9F-CCFE-4212-AC74-4E727184BBC1}" type="pres">
      <dgm:prSet presAssocID="{768C5396-01FC-44EF-AEB9-4A3C50F23676}" presName="spaceBetweenRectangles" presStyleCnt="0"/>
      <dgm:spPr/>
    </dgm:pt>
    <dgm:pt modelId="{74897E51-33BD-4C4B-93B9-53461CD3E594}" type="pres">
      <dgm:prSet presAssocID="{85B4C313-87EB-4CAB-9AA0-68DB20BEA266}" presName="parentLin" presStyleCnt="0"/>
      <dgm:spPr/>
    </dgm:pt>
    <dgm:pt modelId="{A2446271-5C25-4498-964B-322BE25B9F14}" type="pres">
      <dgm:prSet presAssocID="{85B4C313-87EB-4CAB-9AA0-68DB20BEA266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D9092EF7-5A11-4A59-94AC-E5E39C515AA5}" type="pres">
      <dgm:prSet presAssocID="{85B4C313-87EB-4CAB-9AA0-68DB20BEA26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AD0C59-4DB6-4400-AE02-4E247AFB4878}" type="pres">
      <dgm:prSet presAssocID="{85B4C313-87EB-4CAB-9AA0-68DB20BEA266}" presName="negativeSpace" presStyleCnt="0"/>
      <dgm:spPr/>
    </dgm:pt>
    <dgm:pt modelId="{66FF2B2A-3912-4663-8776-1DA454FDAD01}" type="pres">
      <dgm:prSet presAssocID="{85B4C313-87EB-4CAB-9AA0-68DB20BEA266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927CDCE-BD99-4B34-9FD2-7737A76FF3B8}" type="pres">
      <dgm:prSet presAssocID="{B97E2A54-0ADD-40AE-AFF3-EF59D41D8FA6}" presName="spaceBetweenRectangles" presStyleCnt="0"/>
      <dgm:spPr/>
    </dgm:pt>
    <dgm:pt modelId="{327F776F-DE81-4885-A987-C5263A465B02}" type="pres">
      <dgm:prSet presAssocID="{94B0694D-4E5F-4021-84B6-6D3E1106A500}" presName="parentLin" presStyleCnt="0"/>
      <dgm:spPr/>
    </dgm:pt>
    <dgm:pt modelId="{096385F7-9849-4814-936F-A14A9CF3B429}" type="pres">
      <dgm:prSet presAssocID="{94B0694D-4E5F-4021-84B6-6D3E1106A500}" presName="parentLeftMargin" presStyleLbl="node1" presStyleIdx="1" presStyleCnt="5"/>
      <dgm:spPr/>
      <dgm:t>
        <a:bodyPr/>
        <a:lstStyle/>
        <a:p>
          <a:endParaRPr lang="tr-TR"/>
        </a:p>
      </dgm:t>
    </dgm:pt>
    <dgm:pt modelId="{093C5594-9F3C-49B1-80A7-1F9955EC3FFF}" type="pres">
      <dgm:prSet presAssocID="{94B0694D-4E5F-4021-84B6-6D3E1106A50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62483B-0FD2-43D4-984E-E5AE4DB757D2}" type="pres">
      <dgm:prSet presAssocID="{94B0694D-4E5F-4021-84B6-6D3E1106A500}" presName="negativeSpace" presStyleCnt="0"/>
      <dgm:spPr/>
    </dgm:pt>
    <dgm:pt modelId="{123A7A0C-2E50-4EA3-B712-E6C2FDABD2B2}" type="pres">
      <dgm:prSet presAssocID="{94B0694D-4E5F-4021-84B6-6D3E1106A500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498636-DD3E-47A2-9157-5A21B9725086}" type="pres">
      <dgm:prSet presAssocID="{C1C54130-8D06-44F2-BAA4-0EA1788567ED}" presName="spaceBetweenRectangles" presStyleCnt="0"/>
      <dgm:spPr/>
    </dgm:pt>
    <dgm:pt modelId="{CB85BC3A-86BA-4BD9-95BB-F7F6FD585660}" type="pres">
      <dgm:prSet presAssocID="{3F110D6B-F840-491D-9BEA-3314B64B49E4}" presName="parentLin" presStyleCnt="0"/>
      <dgm:spPr/>
    </dgm:pt>
    <dgm:pt modelId="{B76424F4-8409-4673-921B-5B0205FC4BFA}" type="pres">
      <dgm:prSet presAssocID="{3F110D6B-F840-491D-9BEA-3314B64B49E4}" presName="parentLeftMargin" presStyleLbl="node1" presStyleIdx="2" presStyleCnt="5"/>
      <dgm:spPr/>
      <dgm:t>
        <a:bodyPr/>
        <a:lstStyle/>
        <a:p>
          <a:endParaRPr lang="tr-TR"/>
        </a:p>
      </dgm:t>
    </dgm:pt>
    <dgm:pt modelId="{D3892871-2805-4877-8577-A314C4B5612D}" type="pres">
      <dgm:prSet presAssocID="{3F110D6B-F840-491D-9BEA-3314B64B49E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E4F633-C095-4965-A883-5E903600C0DB}" type="pres">
      <dgm:prSet presAssocID="{3F110D6B-F840-491D-9BEA-3314B64B49E4}" presName="negativeSpace" presStyleCnt="0"/>
      <dgm:spPr/>
    </dgm:pt>
    <dgm:pt modelId="{50B42DA8-AB60-4C17-873D-E8C79D7A32BA}" type="pres">
      <dgm:prSet presAssocID="{3F110D6B-F840-491D-9BEA-3314B64B49E4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BDA025-9F48-4C9E-81DC-67AFF7F42F3D}" type="pres">
      <dgm:prSet presAssocID="{AB881767-115B-4598-8DDE-A68AD2A50983}" presName="spaceBetweenRectangles" presStyleCnt="0"/>
      <dgm:spPr/>
    </dgm:pt>
    <dgm:pt modelId="{643FB6A4-274C-4D47-AC0B-6637BA92DA21}" type="pres">
      <dgm:prSet presAssocID="{3FD963CC-A5B0-4A2D-B52C-88AEC6B5A06B}" presName="parentLin" presStyleCnt="0"/>
      <dgm:spPr/>
    </dgm:pt>
    <dgm:pt modelId="{AC21A9C4-9A28-4FB7-ACE6-1D5766EFB75E}" type="pres">
      <dgm:prSet presAssocID="{3FD963CC-A5B0-4A2D-B52C-88AEC6B5A06B}" presName="parentLeftMargin" presStyleLbl="node1" presStyleIdx="3" presStyleCnt="5"/>
      <dgm:spPr/>
      <dgm:t>
        <a:bodyPr/>
        <a:lstStyle/>
        <a:p>
          <a:endParaRPr lang="tr-TR"/>
        </a:p>
      </dgm:t>
    </dgm:pt>
    <dgm:pt modelId="{7E72FFD4-6035-4370-9A94-2810F13C2CFC}" type="pres">
      <dgm:prSet presAssocID="{3FD963CC-A5B0-4A2D-B52C-88AEC6B5A06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FC0C11-A3DC-4886-9575-311E3E782115}" type="pres">
      <dgm:prSet presAssocID="{3FD963CC-A5B0-4A2D-B52C-88AEC6B5A06B}" presName="negativeSpace" presStyleCnt="0"/>
      <dgm:spPr/>
    </dgm:pt>
    <dgm:pt modelId="{590C304A-B1EF-4962-B53F-FF3DD8AD2B23}" type="pres">
      <dgm:prSet presAssocID="{3FD963CC-A5B0-4A2D-B52C-88AEC6B5A06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436888A-27C4-4DA8-81D1-61E47CB643A5}" type="presOf" srcId="{51499023-88A0-46DE-AC3F-28B64F5FE55B}" destId="{266DE5B0-8981-45B8-BBC4-DFB5E49F5708}" srcOrd="1" destOrd="0" presId="urn:microsoft.com/office/officeart/2005/8/layout/list1"/>
    <dgm:cxn modelId="{2D974F49-B060-4116-926A-489FD510FECC}" type="presOf" srcId="{039DF8E8-CACB-43CE-8F4E-7018C3D6D84C}" destId="{28DEDFF8-36BA-452C-B527-0F1861EFC65A}" srcOrd="0" destOrd="0" presId="urn:microsoft.com/office/officeart/2005/8/layout/list1"/>
    <dgm:cxn modelId="{A659925B-36B6-4473-9C31-817086A8DB33}" type="presOf" srcId="{94B0694D-4E5F-4021-84B6-6D3E1106A500}" destId="{096385F7-9849-4814-936F-A14A9CF3B429}" srcOrd="0" destOrd="0" presId="urn:microsoft.com/office/officeart/2005/8/layout/list1"/>
    <dgm:cxn modelId="{1D64B956-09EE-45BD-9CEA-74CB38B6DBA5}" type="presOf" srcId="{85B4C313-87EB-4CAB-9AA0-68DB20BEA266}" destId="{A2446271-5C25-4498-964B-322BE25B9F14}" srcOrd="0" destOrd="0" presId="urn:microsoft.com/office/officeart/2005/8/layout/list1"/>
    <dgm:cxn modelId="{0BB13E16-50B5-4A8C-AB92-AC95496C0EC5}" type="presOf" srcId="{3FD963CC-A5B0-4A2D-B52C-88AEC6B5A06B}" destId="{AC21A9C4-9A28-4FB7-ACE6-1D5766EFB75E}" srcOrd="0" destOrd="0" presId="urn:microsoft.com/office/officeart/2005/8/layout/list1"/>
    <dgm:cxn modelId="{3F57554C-7522-4EDA-B435-8A06296D9EB5}" type="presOf" srcId="{85B4C313-87EB-4CAB-9AA0-68DB20BEA266}" destId="{D9092EF7-5A11-4A59-94AC-E5E39C515AA5}" srcOrd="1" destOrd="0" presId="urn:microsoft.com/office/officeart/2005/8/layout/list1"/>
    <dgm:cxn modelId="{0E5195BC-DC81-4F0B-A61B-20E7C704893F}" srcId="{039DF8E8-CACB-43CE-8F4E-7018C3D6D84C}" destId="{3FD963CC-A5B0-4A2D-B52C-88AEC6B5A06B}" srcOrd="4" destOrd="0" parTransId="{06A20B14-212C-4C64-AE1B-56EBFC379C0E}" sibTransId="{55EA6208-E222-428D-94F9-542607362369}"/>
    <dgm:cxn modelId="{DC3E05F2-A44F-4672-8F51-086B8032D57C}" type="presOf" srcId="{3F110D6B-F840-491D-9BEA-3314B64B49E4}" destId="{D3892871-2805-4877-8577-A314C4B5612D}" srcOrd="1" destOrd="0" presId="urn:microsoft.com/office/officeart/2005/8/layout/list1"/>
    <dgm:cxn modelId="{DD8324D0-ABE2-4085-92F7-D6DD891258BC}" srcId="{039DF8E8-CACB-43CE-8F4E-7018C3D6D84C}" destId="{85B4C313-87EB-4CAB-9AA0-68DB20BEA266}" srcOrd="1" destOrd="0" parTransId="{03376059-74E0-4198-A8D3-DFF2E35F55E3}" sibTransId="{B97E2A54-0ADD-40AE-AFF3-EF59D41D8FA6}"/>
    <dgm:cxn modelId="{A7D98031-A44E-4D60-B8A8-9DE670C0C260}" srcId="{039DF8E8-CACB-43CE-8F4E-7018C3D6D84C}" destId="{94B0694D-4E5F-4021-84B6-6D3E1106A500}" srcOrd="2" destOrd="0" parTransId="{20815C1A-D32F-43D6-A36D-5B38FFE01D9D}" sibTransId="{C1C54130-8D06-44F2-BAA4-0EA1788567ED}"/>
    <dgm:cxn modelId="{5551BE42-D1B2-4F45-9123-CAD80C59143F}" srcId="{039DF8E8-CACB-43CE-8F4E-7018C3D6D84C}" destId="{3F110D6B-F840-491D-9BEA-3314B64B49E4}" srcOrd="3" destOrd="0" parTransId="{E71045F0-E9B2-4056-92AA-AE25CE161853}" sibTransId="{AB881767-115B-4598-8DDE-A68AD2A50983}"/>
    <dgm:cxn modelId="{CFE62E54-C431-4A33-B005-A8C7BC7EAACC}" srcId="{039DF8E8-CACB-43CE-8F4E-7018C3D6D84C}" destId="{51499023-88A0-46DE-AC3F-28B64F5FE55B}" srcOrd="0" destOrd="0" parTransId="{4AF38288-6BA1-4CCD-A826-F78186853254}" sibTransId="{768C5396-01FC-44EF-AEB9-4A3C50F23676}"/>
    <dgm:cxn modelId="{2B212A41-4633-49B7-B604-7C6674AD836D}" type="presOf" srcId="{3F110D6B-F840-491D-9BEA-3314B64B49E4}" destId="{B76424F4-8409-4673-921B-5B0205FC4BFA}" srcOrd="0" destOrd="0" presId="urn:microsoft.com/office/officeart/2005/8/layout/list1"/>
    <dgm:cxn modelId="{DDEE418C-3561-4D64-B9B2-325D080FA174}" type="presOf" srcId="{51499023-88A0-46DE-AC3F-28B64F5FE55B}" destId="{469E58C1-57C6-4050-BB4C-614A6B5CFE98}" srcOrd="0" destOrd="0" presId="urn:microsoft.com/office/officeart/2005/8/layout/list1"/>
    <dgm:cxn modelId="{2CD7B440-8771-4947-9492-27FA4FC1BB1B}" type="presOf" srcId="{3FD963CC-A5B0-4A2D-B52C-88AEC6B5A06B}" destId="{7E72FFD4-6035-4370-9A94-2810F13C2CFC}" srcOrd="1" destOrd="0" presId="urn:microsoft.com/office/officeart/2005/8/layout/list1"/>
    <dgm:cxn modelId="{C18527D9-3F35-4031-87DE-695C7DC78A98}" type="presOf" srcId="{94B0694D-4E5F-4021-84B6-6D3E1106A500}" destId="{093C5594-9F3C-49B1-80A7-1F9955EC3FFF}" srcOrd="1" destOrd="0" presId="urn:microsoft.com/office/officeart/2005/8/layout/list1"/>
    <dgm:cxn modelId="{2EC9F20F-7A5A-4341-9AF1-EEEEB0029268}" type="presParOf" srcId="{28DEDFF8-36BA-452C-B527-0F1861EFC65A}" destId="{78425F22-22AA-47F8-BED2-485585B00D0B}" srcOrd="0" destOrd="0" presId="urn:microsoft.com/office/officeart/2005/8/layout/list1"/>
    <dgm:cxn modelId="{243D7481-41FD-46DA-9FAC-9465083D58EB}" type="presParOf" srcId="{78425F22-22AA-47F8-BED2-485585B00D0B}" destId="{469E58C1-57C6-4050-BB4C-614A6B5CFE98}" srcOrd="0" destOrd="0" presId="urn:microsoft.com/office/officeart/2005/8/layout/list1"/>
    <dgm:cxn modelId="{8C81DF6F-7839-4D1B-B6F0-849496382026}" type="presParOf" srcId="{78425F22-22AA-47F8-BED2-485585B00D0B}" destId="{266DE5B0-8981-45B8-BBC4-DFB5E49F5708}" srcOrd="1" destOrd="0" presId="urn:microsoft.com/office/officeart/2005/8/layout/list1"/>
    <dgm:cxn modelId="{FF4919BC-F420-4212-B59F-1DF611E2699F}" type="presParOf" srcId="{28DEDFF8-36BA-452C-B527-0F1861EFC65A}" destId="{4BDF2BE8-8AED-4B96-85C5-32559F67501E}" srcOrd="1" destOrd="0" presId="urn:microsoft.com/office/officeart/2005/8/layout/list1"/>
    <dgm:cxn modelId="{9EEA4338-3BA8-4B03-BE77-9DD8CD9FDF42}" type="presParOf" srcId="{28DEDFF8-36BA-452C-B527-0F1861EFC65A}" destId="{9B09E089-F3DC-4C2E-9F9F-8926ADB805EC}" srcOrd="2" destOrd="0" presId="urn:microsoft.com/office/officeart/2005/8/layout/list1"/>
    <dgm:cxn modelId="{573BBDD1-015F-471D-8B88-69C1C1F8ACE8}" type="presParOf" srcId="{28DEDFF8-36BA-452C-B527-0F1861EFC65A}" destId="{126EDE9F-CCFE-4212-AC74-4E727184BBC1}" srcOrd="3" destOrd="0" presId="urn:microsoft.com/office/officeart/2005/8/layout/list1"/>
    <dgm:cxn modelId="{D4E1C3AA-2689-4792-ADFD-FA4E1B19EB0C}" type="presParOf" srcId="{28DEDFF8-36BA-452C-B527-0F1861EFC65A}" destId="{74897E51-33BD-4C4B-93B9-53461CD3E594}" srcOrd="4" destOrd="0" presId="urn:microsoft.com/office/officeart/2005/8/layout/list1"/>
    <dgm:cxn modelId="{7BDCE902-5DF6-4296-A7C5-92986E1E0A33}" type="presParOf" srcId="{74897E51-33BD-4C4B-93B9-53461CD3E594}" destId="{A2446271-5C25-4498-964B-322BE25B9F14}" srcOrd="0" destOrd="0" presId="urn:microsoft.com/office/officeart/2005/8/layout/list1"/>
    <dgm:cxn modelId="{41EB5870-9957-427B-AD51-88D71C910168}" type="presParOf" srcId="{74897E51-33BD-4C4B-93B9-53461CD3E594}" destId="{D9092EF7-5A11-4A59-94AC-E5E39C515AA5}" srcOrd="1" destOrd="0" presId="urn:microsoft.com/office/officeart/2005/8/layout/list1"/>
    <dgm:cxn modelId="{A41DA6F6-D6C1-423E-814F-21FFE89BD204}" type="presParOf" srcId="{28DEDFF8-36BA-452C-B527-0F1861EFC65A}" destId="{39AD0C59-4DB6-4400-AE02-4E247AFB4878}" srcOrd="5" destOrd="0" presId="urn:microsoft.com/office/officeart/2005/8/layout/list1"/>
    <dgm:cxn modelId="{42B85946-2357-408C-A339-9D1E097CE340}" type="presParOf" srcId="{28DEDFF8-36BA-452C-B527-0F1861EFC65A}" destId="{66FF2B2A-3912-4663-8776-1DA454FDAD01}" srcOrd="6" destOrd="0" presId="urn:microsoft.com/office/officeart/2005/8/layout/list1"/>
    <dgm:cxn modelId="{651718E2-138C-4003-AB6A-32B32B7E47DC}" type="presParOf" srcId="{28DEDFF8-36BA-452C-B527-0F1861EFC65A}" destId="{2927CDCE-BD99-4B34-9FD2-7737A76FF3B8}" srcOrd="7" destOrd="0" presId="urn:microsoft.com/office/officeart/2005/8/layout/list1"/>
    <dgm:cxn modelId="{B36234A7-DA27-4ED7-822E-CDD4B9DC88CE}" type="presParOf" srcId="{28DEDFF8-36BA-452C-B527-0F1861EFC65A}" destId="{327F776F-DE81-4885-A987-C5263A465B02}" srcOrd="8" destOrd="0" presId="urn:microsoft.com/office/officeart/2005/8/layout/list1"/>
    <dgm:cxn modelId="{A9531A38-BFF0-4FFD-AF51-26A0D78822DD}" type="presParOf" srcId="{327F776F-DE81-4885-A987-C5263A465B02}" destId="{096385F7-9849-4814-936F-A14A9CF3B429}" srcOrd="0" destOrd="0" presId="urn:microsoft.com/office/officeart/2005/8/layout/list1"/>
    <dgm:cxn modelId="{FBD354A7-9847-4EB0-8883-245CDE0CBB4C}" type="presParOf" srcId="{327F776F-DE81-4885-A987-C5263A465B02}" destId="{093C5594-9F3C-49B1-80A7-1F9955EC3FFF}" srcOrd="1" destOrd="0" presId="urn:microsoft.com/office/officeart/2005/8/layout/list1"/>
    <dgm:cxn modelId="{7538E2F2-FD42-454D-ABE2-3719AA8D601B}" type="presParOf" srcId="{28DEDFF8-36BA-452C-B527-0F1861EFC65A}" destId="{1862483B-0FD2-43D4-984E-E5AE4DB757D2}" srcOrd="9" destOrd="0" presId="urn:microsoft.com/office/officeart/2005/8/layout/list1"/>
    <dgm:cxn modelId="{1BE205F9-F245-40F8-982E-938054B7D026}" type="presParOf" srcId="{28DEDFF8-36BA-452C-B527-0F1861EFC65A}" destId="{123A7A0C-2E50-4EA3-B712-E6C2FDABD2B2}" srcOrd="10" destOrd="0" presId="urn:microsoft.com/office/officeart/2005/8/layout/list1"/>
    <dgm:cxn modelId="{C44C3AC2-2B90-4C8C-9F47-86E1C7042996}" type="presParOf" srcId="{28DEDFF8-36BA-452C-B527-0F1861EFC65A}" destId="{5D498636-DD3E-47A2-9157-5A21B9725086}" srcOrd="11" destOrd="0" presId="urn:microsoft.com/office/officeart/2005/8/layout/list1"/>
    <dgm:cxn modelId="{8E1A60F6-7FAC-4CC1-9300-C9E9A352EB40}" type="presParOf" srcId="{28DEDFF8-36BA-452C-B527-0F1861EFC65A}" destId="{CB85BC3A-86BA-4BD9-95BB-F7F6FD585660}" srcOrd="12" destOrd="0" presId="urn:microsoft.com/office/officeart/2005/8/layout/list1"/>
    <dgm:cxn modelId="{2937B87F-D0E0-4209-88DF-E08E70F00E76}" type="presParOf" srcId="{CB85BC3A-86BA-4BD9-95BB-F7F6FD585660}" destId="{B76424F4-8409-4673-921B-5B0205FC4BFA}" srcOrd="0" destOrd="0" presId="urn:microsoft.com/office/officeart/2005/8/layout/list1"/>
    <dgm:cxn modelId="{EA472CF8-D598-42A9-8326-8CDA57A830DA}" type="presParOf" srcId="{CB85BC3A-86BA-4BD9-95BB-F7F6FD585660}" destId="{D3892871-2805-4877-8577-A314C4B5612D}" srcOrd="1" destOrd="0" presId="urn:microsoft.com/office/officeart/2005/8/layout/list1"/>
    <dgm:cxn modelId="{A3B5B485-A547-4524-9B63-70D877430622}" type="presParOf" srcId="{28DEDFF8-36BA-452C-B527-0F1861EFC65A}" destId="{B5E4F633-C095-4965-A883-5E903600C0DB}" srcOrd="13" destOrd="0" presId="urn:microsoft.com/office/officeart/2005/8/layout/list1"/>
    <dgm:cxn modelId="{B8103C93-1D9C-44EE-9024-20041C45F96A}" type="presParOf" srcId="{28DEDFF8-36BA-452C-B527-0F1861EFC65A}" destId="{50B42DA8-AB60-4C17-873D-E8C79D7A32BA}" srcOrd="14" destOrd="0" presId="urn:microsoft.com/office/officeart/2005/8/layout/list1"/>
    <dgm:cxn modelId="{DA184029-518C-4527-A29A-E938C7942D0E}" type="presParOf" srcId="{28DEDFF8-36BA-452C-B527-0F1861EFC65A}" destId="{39BDA025-9F48-4C9E-81DC-67AFF7F42F3D}" srcOrd="15" destOrd="0" presId="urn:microsoft.com/office/officeart/2005/8/layout/list1"/>
    <dgm:cxn modelId="{1781E296-3E22-4888-BC84-565941BA8AF5}" type="presParOf" srcId="{28DEDFF8-36BA-452C-B527-0F1861EFC65A}" destId="{643FB6A4-274C-4D47-AC0B-6637BA92DA21}" srcOrd="16" destOrd="0" presId="urn:microsoft.com/office/officeart/2005/8/layout/list1"/>
    <dgm:cxn modelId="{5BFC695E-81EC-4E94-AE1C-CBD4BAF55E1B}" type="presParOf" srcId="{643FB6A4-274C-4D47-AC0B-6637BA92DA21}" destId="{AC21A9C4-9A28-4FB7-ACE6-1D5766EFB75E}" srcOrd="0" destOrd="0" presId="urn:microsoft.com/office/officeart/2005/8/layout/list1"/>
    <dgm:cxn modelId="{1566F450-6E3D-49F2-8940-693B88F84326}" type="presParOf" srcId="{643FB6A4-274C-4D47-AC0B-6637BA92DA21}" destId="{7E72FFD4-6035-4370-9A94-2810F13C2CFC}" srcOrd="1" destOrd="0" presId="urn:microsoft.com/office/officeart/2005/8/layout/list1"/>
    <dgm:cxn modelId="{8117DC40-BC2C-4234-99AD-F8DFA521138A}" type="presParOf" srcId="{28DEDFF8-36BA-452C-B527-0F1861EFC65A}" destId="{D8FC0C11-A3DC-4886-9575-311E3E782115}" srcOrd="17" destOrd="0" presId="urn:microsoft.com/office/officeart/2005/8/layout/list1"/>
    <dgm:cxn modelId="{F2847B1A-94FC-4463-923A-F226BF41D17C}" type="presParOf" srcId="{28DEDFF8-36BA-452C-B527-0F1861EFC65A}" destId="{590C304A-B1EF-4962-B53F-FF3DD8AD2B2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09E089-F3DC-4C2E-9F9F-8926ADB805EC}">
      <dsp:nvSpPr>
        <dsp:cNvPr id="0" name=""/>
        <dsp:cNvSpPr/>
      </dsp:nvSpPr>
      <dsp:spPr>
        <a:xfrm>
          <a:off x="0" y="346562"/>
          <a:ext cx="6130924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6DE5B0-8981-45B8-BBC4-DFB5E49F5708}">
      <dsp:nvSpPr>
        <dsp:cNvPr id="0" name=""/>
        <dsp:cNvSpPr/>
      </dsp:nvSpPr>
      <dsp:spPr>
        <a:xfrm>
          <a:off x="306546" y="51362"/>
          <a:ext cx="4291647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14" tIns="0" rIns="162214" bIns="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TOWS Matrisi</a:t>
          </a:r>
          <a:endParaRPr lang="tr-TR" sz="3200" kern="1200" dirty="0"/>
        </a:p>
      </dsp:txBody>
      <dsp:txXfrm>
        <a:off x="335367" y="80183"/>
        <a:ext cx="4234005" cy="532758"/>
      </dsp:txXfrm>
    </dsp:sp>
    <dsp:sp modelId="{66FF2B2A-3912-4663-8776-1DA454FDAD01}">
      <dsp:nvSpPr>
        <dsp:cNvPr id="0" name=""/>
        <dsp:cNvSpPr/>
      </dsp:nvSpPr>
      <dsp:spPr>
        <a:xfrm>
          <a:off x="0" y="1253762"/>
          <a:ext cx="6130924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092EF7-5A11-4A59-94AC-E5E39C515AA5}">
      <dsp:nvSpPr>
        <dsp:cNvPr id="0" name=""/>
        <dsp:cNvSpPr/>
      </dsp:nvSpPr>
      <dsp:spPr>
        <a:xfrm>
          <a:off x="306546" y="958562"/>
          <a:ext cx="4291647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14" tIns="0" rIns="162214" bIns="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GF Stratejileri</a:t>
          </a:r>
          <a:endParaRPr lang="tr-TR" sz="3200" kern="1200" dirty="0"/>
        </a:p>
      </dsp:txBody>
      <dsp:txXfrm>
        <a:off x="335367" y="987383"/>
        <a:ext cx="4234005" cy="532758"/>
      </dsp:txXfrm>
    </dsp:sp>
    <dsp:sp modelId="{123A7A0C-2E50-4EA3-B712-E6C2FDABD2B2}">
      <dsp:nvSpPr>
        <dsp:cNvPr id="0" name=""/>
        <dsp:cNvSpPr/>
      </dsp:nvSpPr>
      <dsp:spPr>
        <a:xfrm>
          <a:off x="0" y="2160962"/>
          <a:ext cx="6130924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3C5594-9F3C-49B1-80A7-1F9955EC3FFF}">
      <dsp:nvSpPr>
        <dsp:cNvPr id="0" name=""/>
        <dsp:cNvSpPr/>
      </dsp:nvSpPr>
      <dsp:spPr>
        <a:xfrm>
          <a:off x="306546" y="1865762"/>
          <a:ext cx="4291647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14" tIns="0" rIns="162214" bIns="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GT Stratejileri</a:t>
          </a:r>
          <a:endParaRPr lang="tr-TR" sz="3200" kern="1200" dirty="0"/>
        </a:p>
      </dsp:txBody>
      <dsp:txXfrm>
        <a:off x="335367" y="1894583"/>
        <a:ext cx="4234005" cy="532758"/>
      </dsp:txXfrm>
    </dsp:sp>
    <dsp:sp modelId="{50B42DA8-AB60-4C17-873D-E8C79D7A32BA}">
      <dsp:nvSpPr>
        <dsp:cNvPr id="0" name=""/>
        <dsp:cNvSpPr/>
      </dsp:nvSpPr>
      <dsp:spPr>
        <a:xfrm>
          <a:off x="0" y="3068162"/>
          <a:ext cx="6130924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892871-2805-4877-8577-A314C4B5612D}">
      <dsp:nvSpPr>
        <dsp:cNvPr id="0" name=""/>
        <dsp:cNvSpPr/>
      </dsp:nvSpPr>
      <dsp:spPr>
        <a:xfrm>
          <a:off x="306546" y="2772962"/>
          <a:ext cx="4291647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14" tIns="0" rIns="162214" bIns="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ZT Stratejileri</a:t>
          </a:r>
          <a:endParaRPr lang="tr-TR" sz="3200" kern="1200" dirty="0"/>
        </a:p>
      </dsp:txBody>
      <dsp:txXfrm>
        <a:off x="335367" y="2801783"/>
        <a:ext cx="4234005" cy="532758"/>
      </dsp:txXfrm>
    </dsp:sp>
    <dsp:sp modelId="{590C304A-B1EF-4962-B53F-FF3DD8AD2B23}">
      <dsp:nvSpPr>
        <dsp:cNvPr id="0" name=""/>
        <dsp:cNvSpPr/>
      </dsp:nvSpPr>
      <dsp:spPr>
        <a:xfrm>
          <a:off x="0" y="3975362"/>
          <a:ext cx="6130924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2FFD4-6035-4370-9A94-2810F13C2CFC}">
      <dsp:nvSpPr>
        <dsp:cNvPr id="0" name=""/>
        <dsp:cNvSpPr/>
      </dsp:nvSpPr>
      <dsp:spPr>
        <a:xfrm>
          <a:off x="306546" y="3680162"/>
          <a:ext cx="4291647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14" tIns="0" rIns="162214" bIns="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ZF Stratejileri	</a:t>
          </a:r>
          <a:endParaRPr lang="tr-TR" sz="3200" kern="1200" dirty="0"/>
        </a:p>
      </dsp:txBody>
      <dsp:txXfrm>
        <a:off x="335367" y="3708983"/>
        <a:ext cx="4234005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8A3B-41E0-4748-9923-F986ADD777F1}" type="datetimeFigureOut">
              <a:rPr lang="tr-TR" smtClean="0"/>
              <a:pPr/>
              <a:t>19.03.2015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3D38-D05E-48F3-BC26-E28481C73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8A3B-41E0-4748-9923-F986ADD777F1}" type="datetimeFigureOut">
              <a:rPr lang="tr-TR" smtClean="0"/>
              <a:pPr/>
              <a:t>19.03.2015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3D38-D05E-48F3-BC26-E28481C73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8A3B-41E0-4748-9923-F986ADD777F1}" type="datetimeFigureOut">
              <a:rPr lang="tr-TR" smtClean="0"/>
              <a:pPr/>
              <a:t>19.03.2015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3D38-D05E-48F3-BC26-E28481C73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6C848-6EFA-4509-BEE4-1B83A58F92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8A3B-41E0-4748-9923-F986ADD777F1}" type="datetimeFigureOut">
              <a:rPr lang="tr-TR" smtClean="0"/>
              <a:pPr/>
              <a:t>19.03.2015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3D38-D05E-48F3-BC26-E28481C73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8A3B-41E0-4748-9923-F986ADD777F1}" type="datetimeFigureOut">
              <a:rPr lang="tr-TR" smtClean="0"/>
              <a:pPr/>
              <a:t>19.03.2015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3D38-D05E-48F3-BC26-E28481C73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8A3B-41E0-4748-9923-F986ADD777F1}" type="datetimeFigureOut">
              <a:rPr lang="tr-TR" smtClean="0"/>
              <a:pPr/>
              <a:t>19.03.2015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3D38-D05E-48F3-BC26-E28481C73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8A3B-41E0-4748-9923-F986ADD777F1}" type="datetimeFigureOut">
              <a:rPr lang="tr-TR" smtClean="0"/>
              <a:pPr/>
              <a:t>19.03.2015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3D38-D05E-48F3-BC26-E28481C73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8A3B-41E0-4748-9923-F986ADD777F1}" type="datetimeFigureOut">
              <a:rPr lang="tr-TR" smtClean="0"/>
              <a:pPr/>
              <a:t>19.03.2015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3D38-D05E-48F3-BC26-E28481C73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8A3B-41E0-4748-9923-F986ADD777F1}" type="datetimeFigureOut">
              <a:rPr lang="tr-TR" smtClean="0"/>
              <a:pPr/>
              <a:t>19.03.2015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3D38-D05E-48F3-BC26-E28481C73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8A3B-41E0-4748-9923-F986ADD777F1}" type="datetimeFigureOut">
              <a:rPr lang="tr-TR" smtClean="0"/>
              <a:pPr/>
              <a:t>19.03.2015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3D38-D05E-48F3-BC26-E28481C73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8A3B-41E0-4748-9923-F986ADD777F1}" type="datetimeFigureOut">
              <a:rPr lang="tr-TR" smtClean="0"/>
              <a:pPr/>
              <a:t>19.03.2015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3D38-D05E-48F3-BC26-E28481C73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38A3B-41E0-4748-9923-F986ADD777F1}" type="datetimeFigureOut">
              <a:rPr lang="tr-TR" smtClean="0"/>
              <a:pPr/>
              <a:t>19.03.2015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73D38-D05E-48F3-BC26-E28481C73C1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8493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sz="5400" b="1" dirty="0" smtClean="0"/>
              <a:t>TOWS MATRİSİ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76" y="3716339"/>
            <a:ext cx="4105274" cy="641356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endParaRPr lang="tr-TR" b="1" dirty="0" smtClean="0"/>
          </a:p>
        </p:txBody>
      </p:sp>
      <p:sp>
        <p:nvSpPr>
          <p:cNvPr id="4" name="3 Metin kutusu"/>
          <p:cNvSpPr txBox="1"/>
          <p:nvPr/>
        </p:nvSpPr>
        <p:spPr>
          <a:xfrm>
            <a:off x="571472" y="2214554"/>
            <a:ext cx="3357586" cy="341632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7200" b="1" dirty="0" smtClean="0"/>
              <a:t>G          Z</a:t>
            </a:r>
          </a:p>
          <a:p>
            <a:endParaRPr lang="tr-TR" sz="7200" b="1" dirty="0" smtClean="0"/>
          </a:p>
          <a:p>
            <a:r>
              <a:rPr lang="tr-TR" sz="7200" b="1" dirty="0" smtClean="0"/>
              <a:t>F           T</a:t>
            </a:r>
            <a:endParaRPr lang="tr-TR" sz="7200" b="1" dirty="0"/>
          </a:p>
        </p:txBody>
      </p:sp>
      <p:cxnSp>
        <p:nvCxnSpPr>
          <p:cNvPr id="6" name="5 Düz Ok Bağlayıcısı"/>
          <p:cNvCxnSpPr/>
          <p:nvPr/>
        </p:nvCxnSpPr>
        <p:spPr>
          <a:xfrm>
            <a:off x="1357290" y="3357562"/>
            <a:ext cx="1643074" cy="12858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rot="10800000" flipV="1">
            <a:off x="1357290" y="3286124"/>
            <a:ext cx="1643074" cy="13573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 rot="5400000">
            <a:off x="322233" y="3892553"/>
            <a:ext cx="121444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/>
          <p:nvPr/>
        </p:nvCxnSpPr>
        <p:spPr>
          <a:xfrm rot="5400000">
            <a:off x="2822563" y="3892553"/>
            <a:ext cx="121444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TOWS MATRİSİ NEDİR?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r>
              <a:rPr lang="tr-TR" b="1" i="1" dirty="0" smtClean="0"/>
              <a:t>		</a:t>
            </a:r>
            <a:r>
              <a:rPr lang="tr-TR" b="1" i="1" u="sng" dirty="0" smtClean="0"/>
              <a:t>GZFT</a:t>
            </a:r>
            <a:r>
              <a:rPr lang="tr-TR" i="1" dirty="0" smtClean="0"/>
              <a:t> analizi ile tespit ettiğimiz </a:t>
            </a:r>
            <a:r>
              <a:rPr lang="tr-TR" b="1" i="1" u="sng" dirty="0" smtClean="0"/>
              <a:t>güçlü</a:t>
            </a:r>
            <a:r>
              <a:rPr lang="tr-TR" i="1" dirty="0" smtClean="0"/>
              <a:t> yönlerimizi yakaladığımız fırsatlarla pekiştirmek, okul/kurumumuzun dış </a:t>
            </a:r>
            <a:r>
              <a:rPr lang="tr-TR" b="1" i="1" u="sng" dirty="0" smtClean="0"/>
              <a:t>tehditler</a:t>
            </a:r>
            <a:r>
              <a:rPr lang="tr-TR" i="1" dirty="0" smtClean="0"/>
              <a:t>e karşı hassasiyetini azaltmak ve </a:t>
            </a:r>
            <a:r>
              <a:rPr lang="tr-TR" b="1" i="1" u="sng" dirty="0" smtClean="0"/>
              <a:t>zayıf</a:t>
            </a:r>
            <a:r>
              <a:rPr lang="tr-TR" b="1" i="1" dirty="0" smtClean="0"/>
              <a:t> </a:t>
            </a:r>
            <a:r>
              <a:rPr lang="tr-TR" i="1" dirty="0" smtClean="0"/>
              <a:t>yönlerimizi güçlendirmek için, yine bu durumları kendi lehimizde kullanarak geliştirdiğimiz stratejilerdir.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yagram"/>
          <p:cNvGraphicFramePr/>
          <p:nvPr/>
        </p:nvGraphicFramePr>
        <p:xfrm>
          <a:off x="1619672" y="1556792"/>
          <a:ext cx="6130925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3 Grup"/>
          <p:cNvGrpSpPr/>
          <p:nvPr/>
        </p:nvGrpSpPr>
        <p:grpSpPr>
          <a:xfrm>
            <a:off x="827584" y="260648"/>
            <a:ext cx="7596336" cy="864096"/>
            <a:chOff x="1600176" y="0"/>
            <a:chExt cx="5989173" cy="1134512"/>
          </a:xfrm>
          <a:solidFill>
            <a:srgbClr val="FFFF99"/>
          </a:solidFill>
          <a:scene3d>
            <a:camera prst="orthographicFront"/>
            <a:lightRig rig="flat" dir="t"/>
          </a:scene3d>
        </p:grpSpPr>
        <p:sp>
          <p:nvSpPr>
            <p:cNvPr id="5" name="4 Yuvarlatılmış Dikdörtgen"/>
            <p:cNvSpPr/>
            <p:nvPr/>
          </p:nvSpPr>
          <p:spPr>
            <a:xfrm>
              <a:off x="1600176" y="0"/>
              <a:ext cx="5989173" cy="1134512"/>
            </a:xfrm>
            <a:prstGeom prst="round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1655558" y="55381"/>
              <a:ext cx="5878409" cy="102374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7640" tIns="83820" rIns="167640" bIns="83820" spcCol="1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4400" b="1" dirty="0">
                  <a:solidFill>
                    <a:srgbClr val="FF0000"/>
                  </a:solidFill>
                </a:rPr>
                <a:t>Strateji Oluşturma Yöntemleri</a:t>
              </a:r>
              <a:endParaRPr lang="tr-TR" sz="44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685" name="Group 53"/>
          <p:cNvGraphicFramePr>
            <a:graphicFrameLocks noGrp="1"/>
          </p:cNvGraphicFramePr>
          <p:nvPr/>
        </p:nvGraphicFramePr>
        <p:xfrm>
          <a:off x="214282" y="714356"/>
          <a:ext cx="8643966" cy="545234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476935"/>
                <a:gridCol w="3101705"/>
                <a:gridCol w="3065326"/>
              </a:tblGrid>
              <a:tr h="1243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İÇ FAKTÖRLER</a:t>
                      </a:r>
                      <a:r>
                        <a:rPr kumimoji="0" lang="tr-T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           </a:t>
                      </a:r>
                      <a:r>
                        <a:rPr kumimoji="0" lang="tr-TR" sz="2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tr-TR" sz="12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DIŞ FAKTÖRLER</a:t>
                      </a: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GÜÇLÜ YÖNLER</a:t>
                      </a: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ZAYIF YÖNLER</a:t>
                      </a: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1829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FIRSATLAR</a:t>
                      </a: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G-F Stratejileri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Kurumun güçlü taraflarını destekleyen fırsatları belirlemek ve değerlendirmek için geliştirilen stratejilerdir.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Z-F Stratejileri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Kurumun zayıf yönlerini kuvvetlendirmek için fırsatları kullanarak geliştirilen stratejilerdir.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378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TEHDİTLER</a:t>
                      </a: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G-T Stratejileri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Kurumun dış tehditlere karşı hassasiyetini azaltmak için birimin güçlü yanlarının nasıl kullanılması gerektiğini ortaya koyan stratejilerdir.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Z-T Stratejileri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Kurumun zayıf yönlerinin dış tehditlerden kolayca etkilenmesini engelleyecek savunma planlarını hazırlamaya yarayan stratejilerdir.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58204" cy="2151055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kumimoji="0" lang="tr-TR" sz="3200" b="1" u="none" strike="noStrike" cap="none" normalizeH="0" baseline="0" dirty="0" smtClean="0">
                <a:ln>
                  <a:noFill/>
                </a:ln>
                <a:effectLst/>
              </a:rPr>
              <a:t>G-F Stratejileri </a:t>
            </a:r>
            <a:br>
              <a:rPr kumimoji="0" lang="tr-TR" sz="3200" b="1" u="none" strike="noStrike" cap="none" normalizeH="0" baseline="0" dirty="0" smtClean="0">
                <a:ln>
                  <a:noFill/>
                </a:ln>
                <a:effectLst/>
              </a:rPr>
            </a:br>
            <a:r>
              <a:rPr kumimoji="0" lang="tr-TR" sz="3200" b="1" u="none" strike="noStrike" cap="none" normalizeH="0" baseline="0" dirty="0" smtClean="0">
                <a:ln>
                  <a:noFill/>
                </a:ln>
                <a:effectLst/>
              </a:rPr>
              <a:t>Kurumun güçlü taraflarını destekleyen fırsatları belirlemek ve değerlendirmek için geliştirilen stratejilerdir.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charset="0"/>
              </a:rPr>
              <a:t/>
            </a:r>
            <a:b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charset="0"/>
              </a:rPr>
            </a:br>
            <a:endParaRPr lang="tr-TR" sz="3200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2786059"/>
            <a:ext cx="4043362" cy="17145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G: Okulumuzda öğrencilerin proje hazırlamaya  istekli olması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786059"/>
            <a:ext cx="4067204" cy="17145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F: Okulumuzun çevresinde sanayi kuruluşlarının bulunması</a:t>
            </a:r>
            <a:endParaRPr lang="tr-TR" dirty="0"/>
          </a:p>
        </p:txBody>
      </p:sp>
      <p:cxnSp>
        <p:nvCxnSpPr>
          <p:cNvPr id="8" name="7 Düz Ok Bağlayıcısı"/>
          <p:cNvCxnSpPr/>
          <p:nvPr/>
        </p:nvCxnSpPr>
        <p:spPr>
          <a:xfrm rot="10800000" flipV="1">
            <a:off x="5143504" y="450057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>
            <a:off x="2357422" y="4500570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12 Metin kutusu"/>
          <p:cNvSpPr txBox="1"/>
          <p:nvPr/>
        </p:nvSpPr>
        <p:spPr>
          <a:xfrm>
            <a:off x="642910" y="5143512"/>
            <a:ext cx="7929618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000" i="1" dirty="0" smtClean="0">
                <a:solidFill>
                  <a:schemeClr val="tx1"/>
                </a:solidFill>
              </a:rPr>
              <a:t>G-F : Okulumuz çevresindeki sanayi kuruluşlarıyla işbirliği yapılarak daha etkili ve kapsamlı projeler yapılması sağlanacaktır.</a:t>
            </a:r>
            <a:endParaRPr lang="tr-TR" sz="3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58204" cy="2151055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kumimoji="0" lang="tr-TR" sz="3000" b="1" u="none" strike="noStrike" cap="none" normalizeH="0" baseline="0" dirty="0" smtClean="0">
                <a:ln>
                  <a:noFill/>
                </a:ln>
                <a:effectLst/>
              </a:rPr>
              <a:t>Z-F Stratejileri </a:t>
            </a:r>
            <a:br>
              <a:rPr kumimoji="0" lang="tr-TR" sz="3000" b="1" u="none" strike="noStrike" cap="none" normalizeH="0" baseline="0" dirty="0" smtClean="0">
                <a:ln>
                  <a:noFill/>
                </a:ln>
                <a:effectLst/>
              </a:rPr>
            </a:br>
            <a:r>
              <a:rPr kumimoji="0" lang="tr-TR" sz="3000" b="1" u="none" strike="noStrike" cap="none" normalizeH="0" baseline="0" dirty="0" smtClean="0">
                <a:ln>
                  <a:noFill/>
                </a:ln>
                <a:effectLst/>
              </a:rPr>
              <a:t>Kurumun zayıf yönlerini kuvvetlendirmek için fırsatları kullanarak geliştirilen stratejilerdir.</a:t>
            </a:r>
            <a: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charset="0"/>
              </a:rPr>
              <a:t/>
            </a:r>
            <a:br>
              <a:rPr kumimoji="0" lang="tr-TR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charset="0"/>
              </a:rPr>
            </a:br>
            <a:endParaRPr lang="tr-TR" sz="3000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2786059"/>
            <a:ext cx="4043362" cy="17145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Z: Okulumuzun ısıtma sisteminin zayıf olması ve sürekli arıza çıkartması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786059"/>
            <a:ext cx="4067204" cy="17145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F: İlçemizde faaliyet gösteren hayırsever derneklerinin bulunması</a:t>
            </a:r>
            <a:endParaRPr lang="tr-TR" dirty="0"/>
          </a:p>
        </p:txBody>
      </p:sp>
      <p:cxnSp>
        <p:nvCxnSpPr>
          <p:cNvPr id="8" name="7 Düz Ok Bağlayıcısı"/>
          <p:cNvCxnSpPr/>
          <p:nvPr/>
        </p:nvCxnSpPr>
        <p:spPr>
          <a:xfrm rot="10800000" flipV="1">
            <a:off x="5143504" y="450057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>
            <a:off x="2357422" y="4500570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12 Metin kutusu"/>
          <p:cNvSpPr txBox="1"/>
          <p:nvPr/>
        </p:nvSpPr>
        <p:spPr>
          <a:xfrm>
            <a:off x="642910" y="5143512"/>
            <a:ext cx="7929618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000" i="1" dirty="0" smtClean="0">
                <a:solidFill>
                  <a:schemeClr val="tx1"/>
                </a:solidFill>
              </a:rPr>
              <a:t>Z-F : İlçemizde faaliyet gösteren derneklerle işbirliği yapılarak okulumuzun ısıtma sisteminin yenilenmesi sağlanacaktır.</a:t>
            </a:r>
            <a:endParaRPr lang="tr-TR" sz="3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58204" cy="2151055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kumimoji="0" lang="tr-TR" sz="3000" b="1" u="none" strike="noStrike" cap="none" normalizeH="0" baseline="0" dirty="0" smtClean="0">
                <a:ln>
                  <a:noFill/>
                </a:ln>
                <a:effectLst/>
              </a:rPr>
              <a:t>G-T Stratejileri</a:t>
            </a:r>
            <a:br>
              <a:rPr kumimoji="0" lang="tr-TR" sz="3000" b="1" u="none" strike="noStrike" cap="none" normalizeH="0" baseline="0" dirty="0" smtClean="0">
                <a:ln>
                  <a:noFill/>
                </a:ln>
                <a:effectLst/>
              </a:rPr>
            </a:br>
            <a:r>
              <a:rPr kumimoji="0" lang="tr-TR" sz="3000" b="1" u="none" strike="noStrike" cap="none" normalizeH="0" baseline="0" dirty="0" smtClean="0">
                <a:ln>
                  <a:noFill/>
                </a:ln>
                <a:effectLst/>
              </a:rPr>
              <a:t>Kurumun dış tehditlere karşı hassasiyetini azaltmak için birimin güçlü yanlarının nasıl kullanılması gerektiğini ortaya koyan stratejilerdir.</a:t>
            </a:r>
            <a:endParaRPr lang="tr-TR" sz="3000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2786059"/>
            <a:ext cx="4043362" cy="17145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G: Rehberlik servisimizin bulunması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786059"/>
            <a:ext cx="4067204" cy="17145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T: Göç ile gelen öğrencilerimizin okula uyum sürecinde sorun yaşaması.</a:t>
            </a:r>
            <a:endParaRPr lang="tr-TR" dirty="0"/>
          </a:p>
        </p:txBody>
      </p:sp>
      <p:cxnSp>
        <p:nvCxnSpPr>
          <p:cNvPr id="8" name="7 Düz Ok Bağlayıcısı"/>
          <p:cNvCxnSpPr/>
          <p:nvPr/>
        </p:nvCxnSpPr>
        <p:spPr>
          <a:xfrm rot="10800000" flipV="1">
            <a:off x="5143504" y="450057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>
            <a:off x="2357422" y="4500570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12 Metin kutusu"/>
          <p:cNvSpPr txBox="1"/>
          <p:nvPr/>
        </p:nvSpPr>
        <p:spPr>
          <a:xfrm>
            <a:off x="642910" y="5143512"/>
            <a:ext cx="7929618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000" i="1" dirty="0" smtClean="0">
                <a:solidFill>
                  <a:schemeClr val="tx1"/>
                </a:solidFill>
              </a:rPr>
              <a:t>G-T : Okulumuza göç ile gelen öğrencileri rehberlik servisine yönlendirerek okula uyum sürecinin kısalması ve kolaylaştırılması sağlanacaktır.</a:t>
            </a:r>
            <a:endParaRPr lang="tr-TR" sz="3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58204" cy="2151055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kumimoji="0" lang="tr-TR" sz="3000" b="1" u="none" strike="noStrike" cap="none" normalizeH="0" baseline="0" dirty="0" smtClean="0">
                <a:ln>
                  <a:noFill/>
                </a:ln>
                <a:effectLst/>
              </a:rPr>
              <a:t>Z-T Stratejileri</a:t>
            </a:r>
            <a:br>
              <a:rPr kumimoji="0" lang="tr-TR" sz="3000" b="1" u="none" strike="noStrike" cap="none" normalizeH="0" baseline="0" dirty="0" smtClean="0">
                <a:ln>
                  <a:noFill/>
                </a:ln>
                <a:effectLst/>
              </a:rPr>
            </a:br>
            <a:r>
              <a:rPr kumimoji="0" lang="tr-TR" sz="3000" b="1" u="none" strike="noStrike" cap="none" normalizeH="0" baseline="0" dirty="0" smtClean="0">
                <a:ln>
                  <a:noFill/>
                </a:ln>
                <a:effectLst/>
              </a:rPr>
              <a:t>Kurumun zayıf yönlerinin dış tehditlerden kolayca etkilenmesini engelleyecek savunma planlarını hazırlamaya yarayan stratejilerdir.</a:t>
            </a:r>
            <a:endParaRPr lang="tr-TR" sz="3000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2786059"/>
            <a:ext cx="4043362" cy="17145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Z</a:t>
            </a:r>
            <a:r>
              <a:rPr lang="tr-TR" dirty="0" smtClean="0"/>
              <a:t>: Okulumuzdaki sportif faaliyetlerin azlığı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786059"/>
            <a:ext cx="4067204" cy="17145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/>
              <a:t>T</a:t>
            </a:r>
            <a:r>
              <a:rPr lang="tr-TR" dirty="0" smtClean="0"/>
              <a:t>: Okulumuz çevresindeki madde bağımlısı bireylerin öğrencilerimize olumsuz örnek olması</a:t>
            </a:r>
            <a:endParaRPr lang="tr-TR" dirty="0"/>
          </a:p>
        </p:txBody>
      </p:sp>
      <p:cxnSp>
        <p:nvCxnSpPr>
          <p:cNvPr id="8" name="7 Düz Ok Bağlayıcısı"/>
          <p:cNvCxnSpPr/>
          <p:nvPr/>
        </p:nvCxnSpPr>
        <p:spPr>
          <a:xfrm rot="10800000" flipV="1">
            <a:off x="5143504" y="450057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>
            <a:off x="2357422" y="4500570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12 Metin kutusu"/>
          <p:cNvSpPr txBox="1"/>
          <p:nvPr/>
        </p:nvSpPr>
        <p:spPr>
          <a:xfrm>
            <a:off x="642910" y="5042118"/>
            <a:ext cx="7929618" cy="181588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2800" i="1" dirty="0" smtClean="0">
                <a:solidFill>
                  <a:schemeClr val="tx1"/>
                </a:solidFill>
              </a:rPr>
              <a:t>Z-T : Okulumuzdaki spor takımlarının çoğaltılarak, öğrencilere sporcu kişiliği kazandırılıp, madde bağımlılığına yönelme seviyesinin azaltılması sağlanacaktır.</a:t>
            </a:r>
            <a:endParaRPr lang="tr-TR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151583"/>
          </a:xfrm>
        </p:spPr>
        <p:txBody>
          <a:bodyPr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r>
              <a:rPr lang="tr-TR" sz="6000" b="1" dirty="0" smtClean="0">
                <a:latin typeface="Gabriola" pitchFamily="82" charset="0"/>
                <a:cs typeface="Arabic Typesetting" pitchFamily="66" charset="-78"/>
              </a:rPr>
              <a:t>TEŞEKKÜRLER</a:t>
            </a:r>
            <a:endParaRPr lang="tr-TR" sz="6000" b="1" dirty="0">
              <a:latin typeface="Gabriola" pitchFamily="82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239</Words>
  <Application>Microsoft Office PowerPoint</Application>
  <PresentationFormat>Ekran Gösterisi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Arabic Typesetting</vt:lpstr>
      <vt:lpstr>Arial</vt:lpstr>
      <vt:lpstr>Calibri</vt:lpstr>
      <vt:lpstr>Gabriola</vt:lpstr>
      <vt:lpstr>Times New Roman</vt:lpstr>
      <vt:lpstr>Wingdings</vt:lpstr>
      <vt:lpstr>Ofis Teması</vt:lpstr>
      <vt:lpstr>TOWS MATRİSİ</vt:lpstr>
      <vt:lpstr>TOWS MATRİSİ NEDİR?</vt:lpstr>
      <vt:lpstr>PowerPoint Sunusu</vt:lpstr>
      <vt:lpstr>PowerPoint Sunusu</vt:lpstr>
      <vt:lpstr>G-F Stratejileri  Kurumun güçlü taraflarını destekleyen fırsatları belirlemek ve değerlendirmek için geliştirilen stratejilerdir. </vt:lpstr>
      <vt:lpstr>Z-F Stratejileri  Kurumun zayıf yönlerini kuvvetlendirmek için fırsatları kullanarak geliştirilen stratejilerdir. </vt:lpstr>
      <vt:lpstr>G-T Stratejileri Kurumun dış tehditlere karşı hassasiyetini azaltmak için birimin güçlü yanlarının nasıl kullanılması gerektiğini ortaya koyan stratejilerdir.</vt:lpstr>
      <vt:lpstr>Z-T Stratejileri Kurumun zayıf yönlerinin dış tehditlerden kolayca etkilenmesini engelleyecek savunma planlarını hazırlamaya yarayan stratejilerdir.</vt:lpstr>
      <vt:lpstr>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TOWS ANALİZİ</dc:title>
  <dc:creator>Cigdem</dc:creator>
  <cp:lastModifiedBy>kürşat</cp:lastModifiedBy>
  <cp:revision>25</cp:revision>
  <dcterms:created xsi:type="dcterms:W3CDTF">2013-12-23T13:42:09Z</dcterms:created>
  <dcterms:modified xsi:type="dcterms:W3CDTF">2015-03-19T15:49:53Z</dcterms:modified>
</cp:coreProperties>
</file>